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49"/>
  </p:notesMasterIdLst>
  <p:sldIdLst>
    <p:sldId id="257" r:id="rId2"/>
    <p:sldId id="258" r:id="rId3"/>
    <p:sldId id="264" r:id="rId4"/>
    <p:sldId id="260" r:id="rId5"/>
    <p:sldId id="266" r:id="rId6"/>
    <p:sldId id="263" r:id="rId7"/>
    <p:sldId id="262" r:id="rId8"/>
    <p:sldId id="267" r:id="rId9"/>
    <p:sldId id="278" r:id="rId10"/>
    <p:sldId id="277" r:id="rId11"/>
    <p:sldId id="271" r:id="rId12"/>
    <p:sldId id="270" r:id="rId13"/>
    <p:sldId id="287" r:id="rId14"/>
    <p:sldId id="288" r:id="rId15"/>
    <p:sldId id="268" r:id="rId16"/>
    <p:sldId id="279" r:id="rId17"/>
    <p:sldId id="280" r:id="rId18"/>
    <p:sldId id="273" r:id="rId19"/>
    <p:sldId id="281" r:id="rId20"/>
    <p:sldId id="282" r:id="rId21"/>
    <p:sldId id="283" r:id="rId22"/>
    <p:sldId id="272" r:id="rId23"/>
    <p:sldId id="269" r:id="rId24"/>
    <p:sldId id="276" r:id="rId25"/>
    <p:sldId id="275" r:id="rId26"/>
    <p:sldId id="274" r:id="rId27"/>
    <p:sldId id="284" r:id="rId28"/>
    <p:sldId id="285" r:id="rId29"/>
    <p:sldId id="286" r:id="rId30"/>
    <p:sldId id="289" r:id="rId31"/>
    <p:sldId id="290" r:id="rId32"/>
    <p:sldId id="291" r:id="rId33"/>
    <p:sldId id="295" r:id="rId34"/>
    <p:sldId id="296" r:id="rId35"/>
    <p:sldId id="299" r:id="rId36"/>
    <p:sldId id="300" r:id="rId37"/>
    <p:sldId id="302" r:id="rId38"/>
    <p:sldId id="312" r:id="rId39"/>
    <p:sldId id="311" r:id="rId40"/>
    <p:sldId id="303" r:id="rId41"/>
    <p:sldId id="304" r:id="rId42"/>
    <p:sldId id="313" r:id="rId43"/>
    <p:sldId id="305" r:id="rId44"/>
    <p:sldId id="306" r:id="rId45"/>
    <p:sldId id="307" r:id="rId46"/>
    <p:sldId id="308" r:id="rId47"/>
    <p:sldId id="297" r:id="rId4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4660"/>
  </p:normalViewPr>
  <p:slideViewPr>
    <p:cSldViewPr>
      <p:cViewPr>
        <p:scale>
          <a:sx n="74" d="100"/>
          <a:sy n="74" d="100"/>
        </p:scale>
        <p:origin x="-125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1D7806-75E0-4751-8492-0C71C3A482D3}" type="datetimeFigureOut">
              <a:rPr lang="pl-PL" smtClean="0"/>
              <a:t>2018-11-09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38118D-6859-4F53-BB24-BDF8AE76BA94}" type="slidenum">
              <a:rPr lang="pl-PL" smtClean="0"/>
              <a:t>‹#›</a:t>
            </a:fld>
            <a:endParaRPr lang="pl-PL"/>
          </a:p>
        </p:txBody>
      </p:sp>
    </p:spTree>
    <p:extLst>
      <p:ext uri="{BB962C8B-B14F-4D97-AF65-F5344CB8AC3E}">
        <p14:creationId xmlns:p14="http://schemas.microsoft.com/office/powerpoint/2010/main" val="349043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638118D-6859-4F53-BB24-BDF8AE76BA94}" type="slidenum">
              <a:rPr lang="pl-PL" smtClean="0"/>
              <a:t>1</a:t>
            </a:fld>
            <a:endParaRPr lang="pl-PL"/>
          </a:p>
        </p:txBody>
      </p:sp>
    </p:spTree>
    <p:extLst>
      <p:ext uri="{BB962C8B-B14F-4D97-AF65-F5344CB8AC3E}">
        <p14:creationId xmlns:p14="http://schemas.microsoft.com/office/powerpoint/2010/main" val="3147684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638118D-6859-4F53-BB24-BDF8AE76BA94}" type="slidenum">
              <a:rPr lang="pl-PL" smtClean="0"/>
              <a:t>19</a:t>
            </a:fld>
            <a:endParaRPr lang="pl-PL"/>
          </a:p>
        </p:txBody>
      </p:sp>
    </p:spTree>
    <p:extLst>
      <p:ext uri="{BB962C8B-B14F-4D97-AF65-F5344CB8AC3E}">
        <p14:creationId xmlns:p14="http://schemas.microsoft.com/office/powerpoint/2010/main" val="3793176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638118D-6859-4F53-BB24-BDF8AE76BA94}" type="slidenum">
              <a:rPr lang="pl-PL" smtClean="0"/>
              <a:t>26</a:t>
            </a:fld>
            <a:endParaRPr lang="pl-PL"/>
          </a:p>
        </p:txBody>
      </p:sp>
    </p:spTree>
    <p:extLst>
      <p:ext uri="{BB962C8B-B14F-4D97-AF65-F5344CB8AC3E}">
        <p14:creationId xmlns:p14="http://schemas.microsoft.com/office/powerpoint/2010/main" val="781045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l-PL" smtClean="0"/>
              <a:t>Kliknij, aby edytować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2328D119-FB00-44D1-8854-E9710A6FD2BE}" type="datetimeFigureOut">
              <a:rPr lang="pl-PL" smtClean="0"/>
              <a:t>2018-11-09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11CAB47-F4F8-4BF9-B804-037C12C62D6A}"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2328D119-FB00-44D1-8854-E9710A6FD2BE}" type="datetimeFigureOut">
              <a:rPr lang="pl-PL" smtClean="0"/>
              <a:t>2018-11-09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11CAB47-F4F8-4BF9-B804-037C12C62D6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2328D119-FB00-44D1-8854-E9710A6FD2BE}" type="datetimeFigureOut">
              <a:rPr lang="pl-PL" smtClean="0"/>
              <a:t>2018-11-09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11CAB47-F4F8-4BF9-B804-037C12C62D6A}" type="slidenum">
              <a:rPr lang="pl-PL" smtClean="0"/>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Rectangle 6"/>
          <p:cNvSpPr>
            <a:spLocks noGrp="1" noChangeArrowheads="1"/>
          </p:cNvSpPr>
          <p:nvPr>
            <p:ph type="sldNum" sz="quarter" idx="10"/>
          </p:nvPr>
        </p:nvSpPr>
        <p:spPr/>
        <p:txBody>
          <a:bodyPr/>
          <a:lstStyle>
            <a:lvl1pPr>
              <a:defRPr/>
            </a:lvl1pPr>
          </a:lstStyle>
          <a:p>
            <a:fld id="{5ECE0B09-6AFB-4328-8FAB-62F92100F758}" type="slidenum">
              <a:rPr lang="pl-PL" altLang="pl-PL">
                <a:solidFill>
                  <a:prstClr val="black"/>
                </a:solidFill>
              </a:rPr>
              <a:pPr/>
              <a:t>‹#›</a:t>
            </a:fld>
            <a:endParaRPr lang="pl-PL" altLang="pl-PL">
              <a:solidFill>
                <a:prstClr val="black"/>
              </a:solidFill>
            </a:endParaRPr>
          </a:p>
        </p:txBody>
      </p:sp>
    </p:spTree>
    <p:extLst>
      <p:ext uri="{BB962C8B-B14F-4D97-AF65-F5344CB8AC3E}">
        <p14:creationId xmlns:p14="http://schemas.microsoft.com/office/powerpoint/2010/main" val="237522801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2328D119-FB00-44D1-8854-E9710A6FD2BE}" type="datetimeFigureOut">
              <a:rPr lang="pl-PL" smtClean="0"/>
              <a:t>2018-11-09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11CAB47-F4F8-4BF9-B804-037C12C62D6A}"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l-PL" smtClean="0"/>
              <a:t>Kliknij, aby edytować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328D119-FB00-44D1-8854-E9710A6FD2BE}" type="datetimeFigureOut">
              <a:rPr lang="pl-PL" smtClean="0"/>
              <a:t>2018-11-09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11CAB47-F4F8-4BF9-B804-037C12C62D6A}"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2328D119-FB00-44D1-8854-E9710A6FD2BE}" type="datetimeFigureOut">
              <a:rPr lang="pl-PL" smtClean="0"/>
              <a:t>2018-11-09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11CAB47-F4F8-4BF9-B804-037C12C62D6A}"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Date Placeholder 6"/>
          <p:cNvSpPr>
            <a:spLocks noGrp="1"/>
          </p:cNvSpPr>
          <p:nvPr>
            <p:ph type="dt" sz="half" idx="10"/>
          </p:nvPr>
        </p:nvSpPr>
        <p:spPr/>
        <p:txBody>
          <a:bodyPr/>
          <a:lstStyle/>
          <a:p>
            <a:fld id="{2328D119-FB00-44D1-8854-E9710A6FD2BE}" type="datetimeFigureOut">
              <a:rPr lang="pl-PL" smtClean="0"/>
              <a:t>2018-11-09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11CAB47-F4F8-4BF9-B804-037C12C62D6A}"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2328D119-FB00-44D1-8854-E9710A6FD2BE}" type="datetimeFigureOut">
              <a:rPr lang="pl-PL" smtClean="0"/>
              <a:t>2018-11-09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11CAB47-F4F8-4BF9-B804-037C12C62D6A}"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8D119-FB00-44D1-8854-E9710A6FD2BE}" type="datetimeFigureOut">
              <a:rPr lang="pl-PL" smtClean="0"/>
              <a:t>2018-11-09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11CAB47-F4F8-4BF9-B804-037C12C62D6A}"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l-PL" smtClean="0"/>
              <a:t>Kliknij, aby edytować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2328D119-FB00-44D1-8854-E9710A6FD2BE}" type="datetimeFigureOut">
              <a:rPr lang="pl-PL" smtClean="0"/>
              <a:t>2018-11-09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11CAB47-F4F8-4BF9-B804-037C12C62D6A}" type="slidenum">
              <a:rPr lang="pl-PL" smtClean="0"/>
              <a:t>‹#›</a:t>
            </a:fld>
            <a:endParaRPr lang="pl-PL"/>
          </a:p>
        </p:txBody>
      </p:sp>
      <p:sp>
        <p:nvSpPr>
          <p:cNvPr id="9" name="Content Placeholder 8"/>
          <p:cNvSpPr>
            <a:spLocks noGrp="1"/>
          </p:cNvSpPr>
          <p:nvPr>
            <p:ph sz="quarter" idx="13"/>
          </p:nvPr>
        </p:nvSpPr>
        <p:spPr>
          <a:xfrm>
            <a:off x="304800" y="381000"/>
            <a:ext cx="7772400" cy="494284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l-PL" smtClean="0"/>
              <a:t>Kliknij, aby edytować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8" name="Date Placeholder 7"/>
          <p:cNvSpPr>
            <a:spLocks noGrp="1"/>
          </p:cNvSpPr>
          <p:nvPr>
            <p:ph type="dt" sz="half" idx="10"/>
          </p:nvPr>
        </p:nvSpPr>
        <p:spPr/>
        <p:txBody>
          <a:bodyPr/>
          <a:lstStyle/>
          <a:p>
            <a:fld id="{2328D119-FB00-44D1-8854-E9710A6FD2BE}" type="datetimeFigureOut">
              <a:rPr lang="pl-PL" smtClean="0"/>
              <a:t>2018-11-09</a:t>
            </a:fld>
            <a:endParaRPr lang="pl-PL"/>
          </a:p>
        </p:txBody>
      </p:sp>
      <p:sp>
        <p:nvSpPr>
          <p:cNvPr id="9" name="Slide Number Placeholder 8"/>
          <p:cNvSpPr>
            <a:spLocks noGrp="1"/>
          </p:cNvSpPr>
          <p:nvPr>
            <p:ph type="sldNum" sz="quarter" idx="11"/>
          </p:nvPr>
        </p:nvSpPr>
        <p:spPr/>
        <p:txBody>
          <a:bodyPr/>
          <a:lstStyle/>
          <a:p>
            <a:fld id="{511CAB47-F4F8-4BF9-B804-037C12C62D6A}" type="slidenum">
              <a:rPr lang="pl-PL" smtClean="0"/>
              <a:t>‹#›</a:t>
            </a:fld>
            <a:endParaRPr lang="pl-PL"/>
          </a:p>
        </p:txBody>
      </p:sp>
      <p:sp>
        <p:nvSpPr>
          <p:cNvPr id="10" name="Footer Placeholder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11CAB47-F4F8-4BF9-B804-037C12C62D6A}" type="slidenum">
              <a:rPr lang="pl-PL" smtClean="0"/>
              <a:t>‹#›</a:t>
            </a:fld>
            <a:endParaRPr lang="pl-P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l-P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328D119-FB00-44D1-8854-E9710A6FD2BE}" type="datetimeFigureOut">
              <a:rPr lang="pl-PL" smtClean="0"/>
              <a:t>2018-11-09</a:t>
            </a:fld>
            <a:endParaRPr lang="pl-PL"/>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672"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_Toc377129372"/></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_Toc377129372"/></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1521" y="188640"/>
            <a:ext cx="7920880" cy="5256584"/>
          </a:xfrm>
        </p:spPr>
        <p:txBody>
          <a:bodyPr>
            <a:noAutofit/>
          </a:bodyPr>
          <a:lstStyle/>
          <a:p>
            <a:pPr algn="ct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smtClean="0"/>
              <a:t/>
            </a:r>
            <a:br>
              <a:rPr lang="pl-PL" sz="4000" b="0" dirty="0" smtClean="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b="0" dirty="0"/>
              <a:t/>
            </a:r>
            <a:br>
              <a:rPr lang="pl-PL" sz="4000" b="0" dirty="0"/>
            </a:br>
            <a:r>
              <a:rPr lang="pl-PL" sz="4000" b="0" dirty="0" smtClean="0"/>
              <a:t/>
            </a:r>
            <a:br>
              <a:rPr lang="pl-PL" sz="4000" b="0" dirty="0" smtClean="0"/>
            </a:br>
            <a:r>
              <a:rPr lang="pl-PL" sz="4000" dirty="0"/>
              <a:t/>
            </a:r>
            <a:br>
              <a:rPr lang="pl-PL" sz="4000" dirty="0"/>
            </a:br>
            <a:r>
              <a:rPr lang="pl-PL" sz="4000" dirty="0" smtClean="0"/>
              <a:t/>
            </a:r>
            <a:br>
              <a:rPr lang="pl-PL" sz="4000" dirty="0" smtClean="0"/>
            </a:br>
            <a:r>
              <a:rPr lang="pl-PL" sz="4000" dirty="0"/>
              <a:t/>
            </a:r>
            <a:br>
              <a:rPr lang="pl-PL" sz="4000" dirty="0"/>
            </a:br>
            <a:r>
              <a:rPr lang="pl-PL" sz="4000" dirty="0" smtClean="0"/>
              <a:t/>
            </a:r>
            <a:br>
              <a:rPr lang="pl-PL" sz="4000" dirty="0" smtClean="0"/>
            </a:br>
            <a:r>
              <a:rPr lang="pl-PL" sz="4000" dirty="0"/>
              <a:t/>
            </a:r>
            <a:br>
              <a:rPr lang="pl-PL" sz="4000" dirty="0"/>
            </a:br>
            <a:r>
              <a:rPr lang="pl-PL" sz="4000" dirty="0" smtClean="0"/>
              <a:t/>
            </a:r>
            <a:br>
              <a:rPr lang="pl-PL" sz="4000" dirty="0" smtClean="0"/>
            </a:br>
            <a:r>
              <a:rPr lang="pl-PL" sz="4000" dirty="0"/>
              <a:t/>
            </a:r>
            <a:br>
              <a:rPr lang="pl-PL" sz="4000" dirty="0"/>
            </a:br>
            <a:r>
              <a:rPr lang="pl-PL" sz="4000" dirty="0" smtClean="0"/>
              <a:t/>
            </a:r>
            <a:br>
              <a:rPr lang="pl-PL" sz="4000" dirty="0" smtClean="0"/>
            </a:br>
            <a:r>
              <a:rPr lang="pl-PL" sz="4000" b="0" dirty="0" smtClean="0"/>
              <a:t/>
            </a:r>
            <a:br>
              <a:rPr lang="pl-PL" sz="4000" b="0" dirty="0" smtClean="0"/>
            </a:br>
            <a:r>
              <a:rPr lang="pl-PL" sz="2800" b="1" dirty="0" smtClean="0">
                <a:solidFill>
                  <a:srgbClr val="333333"/>
                </a:solidFill>
                <a:effectLst/>
                <a:latin typeface="Arial"/>
                <a:ea typeface="Calibri"/>
              </a:rPr>
              <a:t>Trener </a:t>
            </a:r>
            <a:r>
              <a:rPr lang="pl-PL" sz="2800" b="1" dirty="0">
                <a:solidFill>
                  <a:srgbClr val="333333"/>
                </a:solidFill>
                <a:effectLst/>
                <a:latin typeface="Arial"/>
                <a:ea typeface="Calibri"/>
              </a:rPr>
              <a:t>NGO </a:t>
            </a:r>
            <a:r>
              <a:rPr lang="pl-PL" sz="2800" b="1" dirty="0" smtClean="0">
                <a:solidFill>
                  <a:srgbClr val="333333"/>
                </a:solidFill>
                <a:effectLst/>
                <a:latin typeface="Arial"/>
                <a:ea typeface="Calibri"/>
              </a:rPr>
              <a:t/>
            </a:r>
            <a:br>
              <a:rPr lang="pl-PL" sz="2800" b="1" dirty="0" smtClean="0">
                <a:solidFill>
                  <a:srgbClr val="333333"/>
                </a:solidFill>
                <a:effectLst/>
                <a:latin typeface="Arial"/>
                <a:ea typeface="Calibri"/>
              </a:rPr>
            </a:br>
            <a:r>
              <a:rPr lang="pl-PL" sz="2800" b="1" dirty="0">
                <a:solidFill>
                  <a:srgbClr val="333333"/>
                </a:solidFill>
                <a:latin typeface="Arial"/>
                <a:ea typeface="Calibri"/>
              </a:rPr>
              <a:t> </a:t>
            </a:r>
            <a:r>
              <a:rPr lang="pl-PL" sz="2800" b="1" dirty="0" smtClean="0">
                <a:solidFill>
                  <a:srgbClr val="333333"/>
                </a:solidFill>
                <a:latin typeface="Arial"/>
                <a:ea typeface="Calibri"/>
              </a:rPr>
              <a:t>    </a:t>
            </a:r>
            <a:r>
              <a:rPr lang="pl-PL" sz="2800" b="1" dirty="0" smtClean="0">
                <a:solidFill>
                  <a:srgbClr val="333333"/>
                </a:solidFill>
                <a:effectLst/>
                <a:latin typeface="Arial"/>
                <a:ea typeface="Calibri"/>
              </a:rPr>
              <a:t>działania szkoleniowo - doradcze </a:t>
            </a:r>
            <a:r>
              <a:rPr lang="pl-PL" sz="2800" b="1" dirty="0">
                <a:solidFill>
                  <a:srgbClr val="333333"/>
                </a:solidFill>
                <a:effectLst/>
                <a:latin typeface="Arial"/>
                <a:ea typeface="Calibri"/>
              </a:rPr>
              <a:t>na rzecz rozwoju potencjału organizacji pozarządowych </a:t>
            </a:r>
            <a:r>
              <a:rPr lang="pl-PL" sz="2800" b="1" dirty="0" smtClean="0">
                <a:solidFill>
                  <a:srgbClr val="333333"/>
                </a:solidFill>
                <a:effectLst/>
                <a:latin typeface="Arial"/>
                <a:ea typeface="Calibri"/>
              </a:rPr>
              <a:t> w </a:t>
            </a:r>
            <a:r>
              <a:rPr lang="pl-PL" sz="2800" b="1" dirty="0">
                <a:solidFill>
                  <a:srgbClr val="333333"/>
                </a:solidFill>
                <a:effectLst/>
                <a:latin typeface="Arial"/>
                <a:ea typeface="Calibri"/>
              </a:rPr>
              <a:t>województwie </a:t>
            </a:r>
            <a:r>
              <a:rPr lang="pl-PL" sz="2800" b="1" dirty="0" smtClean="0">
                <a:solidFill>
                  <a:srgbClr val="333333"/>
                </a:solidFill>
                <a:effectLst/>
                <a:latin typeface="Arial"/>
                <a:ea typeface="Calibri"/>
              </a:rPr>
              <a:t/>
            </a:r>
            <a:br>
              <a:rPr lang="pl-PL" sz="2800" b="1" dirty="0" smtClean="0">
                <a:solidFill>
                  <a:srgbClr val="333333"/>
                </a:solidFill>
                <a:effectLst/>
                <a:latin typeface="Arial"/>
                <a:ea typeface="Calibri"/>
              </a:rPr>
            </a:br>
            <a:r>
              <a:rPr lang="pl-PL" sz="2800" b="1" dirty="0" smtClean="0">
                <a:solidFill>
                  <a:srgbClr val="333333"/>
                </a:solidFill>
                <a:effectLst/>
                <a:latin typeface="Arial"/>
                <a:ea typeface="Calibri"/>
              </a:rPr>
              <a:t>Kujawsko-Pomorskim</a:t>
            </a:r>
            <a:br>
              <a:rPr lang="pl-PL" sz="2800" b="1" dirty="0" smtClean="0">
                <a:solidFill>
                  <a:srgbClr val="333333"/>
                </a:solidFill>
                <a:effectLst/>
                <a:latin typeface="Arial"/>
                <a:ea typeface="Calibri"/>
              </a:rPr>
            </a:br>
            <a:r>
              <a:rPr lang="pl-PL" sz="4000" dirty="0" smtClean="0">
                <a:solidFill>
                  <a:srgbClr val="333333"/>
                </a:solidFill>
                <a:effectLst/>
                <a:latin typeface="Arial"/>
                <a:ea typeface="Calibri"/>
              </a:rPr>
              <a:t/>
            </a:r>
            <a:br>
              <a:rPr lang="pl-PL" sz="4000" dirty="0" smtClean="0">
                <a:solidFill>
                  <a:srgbClr val="333333"/>
                </a:solidFill>
                <a:effectLst/>
                <a:latin typeface="Arial"/>
                <a:ea typeface="Calibri"/>
              </a:rPr>
            </a:br>
            <a:r>
              <a:rPr lang="pl-PL" sz="3200" dirty="0" smtClean="0"/>
              <a:t>           </a:t>
            </a:r>
            <a:endParaRPr lang="pl-PL" sz="3200" dirty="0"/>
          </a:p>
        </p:txBody>
      </p:sp>
      <p:sp>
        <p:nvSpPr>
          <p:cNvPr id="3" name="Podtytuł 2"/>
          <p:cNvSpPr>
            <a:spLocks noGrp="1"/>
          </p:cNvSpPr>
          <p:nvPr>
            <p:ph type="subTitle" idx="1"/>
          </p:nvPr>
        </p:nvSpPr>
        <p:spPr>
          <a:xfrm>
            <a:off x="467544" y="4365104"/>
            <a:ext cx="7848873" cy="1584176"/>
          </a:xfrm>
        </p:spPr>
        <p:txBody>
          <a:bodyPr>
            <a:normAutofit/>
          </a:bodyPr>
          <a:lstStyle/>
          <a:p>
            <a:endParaRPr lang="pl-PL" dirty="0" smtClean="0"/>
          </a:p>
          <a:p>
            <a:endParaRPr lang="pl-PL" dirty="0" smtClean="0"/>
          </a:p>
          <a:p>
            <a:endParaRPr lang="pl-PL" sz="6000" dirty="0" smtClean="0"/>
          </a:p>
        </p:txBody>
      </p:sp>
      <p:sp>
        <p:nvSpPr>
          <p:cNvPr id="4" name="pole tekstowe 3"/>
          <p:cNvSpPr txBox="1"/>
          <p:nvPr/>
        </p:nvSpPr>
        <p:spPr>
          <a:xfrm>
            <a:off x="251521" y="5724545"/>
            <a:ext cx="8064896" cy="584775"/>
          </a:xfrm>
          <a:prstGeom prst="rect">
            <a:avLst/>
          </a:prstGeom>
          <a:noFill/>
        </p:spPr>
        <p:txBody>
          <a:bodyPr wrap="square" rtlCol="0">
            <a:spAutoFit/>
          </a:bodyPr>
          <a:lstStyle/>
          <a:p>
            <a:pPr algn="ctr" fontAlgn="base">
              <a:spcBef>
                <a:spcPct val="0"/>
              </a:spcBef>
              <a:spcAft>
                <a:spcPct val="0"/>
              </a:spcAft>
            </a:pPr>
            <a:r>
              <a:rPr lang="pl-PL" sz="1600" b="1" dirty="0">
                <a:solidFill>
                  <a:prstClr val="black">
                    <a:lumMod val="75000"/>
                    <a:lumOff val="25000"/>
                  </a:prstClr>
                </a:solidFill>
                <a:latin typeface="Arial" panose="020B0604020202020204" pitchFamily="34" charset="0"/>
              </a:rPr>
              <a:t>Projekt dofinansowany ze środków Samorządu Województwa </a:t>
            </a:r>
            <a:endParaRPr lang="pl-PL" sz="1600" b="1" dirty="0" smtClean="0">
              <a:solidFill>
                <a:prstClr val="black">
                  <a:lumMod val="75000"/>
                  <a:lumOff val="25000"/>
                </a:prstClr>
              </a:solidFill>
              <a:latin typeface="Arial" panose="020B0604020202020204" pitchFamily="34" charset="0"/>
            </a:endParaRPr>
          </a:p>
          <a:p>
            <a:pPr algn="ctr" fontAlgn="base">
              <a:spcBef>
                <a:spcPct val="0"/>
              </a:spcBef>
              <a:spcAft>
                <a:spcPct val="0"/>
              </a:spcAft>
            </a:pPr>
            <a:r>
              <a:rPr lang="pl-PL" sz="1600" b="1" dirty="0" smtClean="0">
                <a:solidFill>
                  <a:prstClr val="black">
                    <a:lumMod val="75000"/>
                    <a:lumOff val="25000"/>
                  </a:prstClr>
                </a:solidFill>
                <a:latin typeface="Arial" panose="020B0604020202020204" pitchFamily="34" charset="0"/>
              </a:rPr>
              <a:t>Kujawsko-Pomorskiego</a:t>
            </a:r>
            <a:endParaRPr lang="pl-PL" sz="1600" dirty="0">
              <a:solidFill>
                <a:prstClr val="black">
                  <a:lumMod val="75000"/>
                  <a:lumOff val="25000"/>
                </a:prstClr>
              </a:solidFill>
              <a:latin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76672"/>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364806"/>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3573053"/>
      </p:ext>
    </p:extLst>
  </p:cSld>
  <p:clrMapOvr>
    <a:masterClrMapping/>
  </p:clrMapOvr>
  <mc:AlternateContent xmlns:mc="http://schemas.openxmlformats.org/markup-compatibility/2006" xmlns:p14="http://schemas.microsoft.com/office/powerpoint/2010/main">
    <mc:Choice Requires="p14">
      <p:transition spd="slow" p14:dur="2000" advTm="4140"/>
    </mc:Choice>
    <mc:Fallback xmlns="">
      <p:transition spd="slow" advTm="414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755575" y="1127423"/>
            <a:ext cx="7472933" cy="5139869"/>
          </a:xfrm>
          <a:prstGeom prst="rect">
            <a:avLst/>
          </a:prstGeom>
        </p:spPr>
        <p:txBody>
          <a:bodyPr wrap="square">
            <a:spAutoFit/>
          </a:bodyPr>
          <a:lstStyle/>
          <a:p>
            <a:pPr algn="just"/>
            <a:r>
              <a:rPr lang="pl-PL" altLang="pl-PL" sz="2400" dirty="0" smtClean="0">
                <a:latin typeface="Arial" panose="020B0604020202020204" pitchFamily="34" charset="0"/>
                <a:cs typeface="Arial" panose="020B0604020202020204" pitchFamily="34" charset="0"/>
              </a:rPr>
              <a:t>Wynikiem prac wspólnoty europejskiej nad problematyką ochrony danych osobowych były poniższe dyrektywy, w oparciu o które poszczególne kraje członkowskie miały za zadanie wdrożyć własne krajowe przepisy.</a:t>
            </a:r>
          </a:p>
          <a:p>
            <a:pPr algn="just"/>
            <a:endParaRPr lang="pl-PL" altLang="pl-PL" sz="2400" dirty="0">
              <a:latin typeface="Arial" panose="020B0604020202020204" pitchFamily="34" charset="0"/>
              <a:cs typeface="Arial" panose="020B0604020202020204" pitchFamily="34" charset="0"/>
            </a:endParaRPr>
          </a:p>
          <a:p>
            <a:pPr algn="just"/>
            <a:endParaRPr lang="pl-PL" altLang="pl-PL" sz="2400" dirty="0" smtClean="0">
              <a:latin typeface="Arial" panose="020B0604020202020204" pitchFamily="34" charset="0"/>
              <a:cs typeface="Arial" panose="020B0604020202020204" pitchFamily="34" charset="0"/>
            </a:endParaRPr>
          </a:p>
          <a:p>
            <a:pPr algn="just"/>
            <a:r>
              <a:rPr lang="pl-PL" altLang="pl-PL" sz="2000" dirty="0" smtClean="0">
                <a:latin typeface="Arial" panose="020B0604020202020204" pitchFamily="34" charset="0"/>
                <a:cs typeface="Arial" panose="020B0604020202020204" pitchFamily="34" charset="0"/>
              </a:rPr>
              <a:t>Dyrektywa </a:t>
            </a:r>
            <a:r>
              <a:rPr lang="pl-PL" altLang="pl-PL" sz="2000" dirty="0">
                <a:latin typeface="Arial" panose="020B0604020202020204" pitchFamily="34" charset="0"/>
                <a:cs typeface="Arial" panose="020B0604020202020204" pitchFamily="34" charset="0"/>
              </a:rPr>
              <a:t>Parlamentu Europejskiego i </a:t>
            </a:r>
            <a:r>
              <a:rPr lang="pl-PL" altLang="pl-PL" sz="2000" dirty="0" smtClean="0">
                <a:latin typeface="Arial" panose="020B0604020202020204" pitchFamily="34" charset="0"/>
                <a:cs typeface="Arial" panose="020B0604020202020204" pitchFamily="34" charset="0"/>
              </a:rPr>
              <a:t>Rady z </a:t>
            </a:r>
            <a:r>
              <a:rPr lang="pl-PL" altLang="pl-PL" sz="2000" dirty="0">
                <a:latin typeface="Arial" panose="020B0604020202020204" pitchFamily="34" charset="0"/>
                <a:cs typeface="Arial" panose="020B0604020202020204" pitchFamily="34" charset="0"/>
              </a:rPr>
              <a:t>24 października 1995 (95/46/EC) w sprawie ochrony osób fizycznych w zakresie przetwarzania danych osobowych oraz swobodnego przepływu tych </a:t>
            </a:r>
            <a:r>
              <a:rPr lang="pl-PL" altLang="pl-PL" sz="2000" dirty="0" smtClean="0">
                <a:latin typeface="Arial" panose="020B0604020202020204" pitchFamily="34" charset="0"/>
                <a:cs typeface="Arial" panose="020B0604020202020204" pitchFamily="34" charset="0"/>
              </a:rPr>
              <a:t>danych.</a:t>
            </a:r>
            <a:endParaRPr lang="pl-PL" altLang="pl-PL" sz="2000" dirty="0">
              <a:latin typeface="Arial" panose="020B0604020202020204" pitchFamily="34" charset="0"/>
              <a:cs typeface="Arial" panose="020B0604020202020204" pitchFamily="34" charset="0"/>
            </a:endParaRPr>
          </a:p>
          <a:p>
            <a:pPr algn="just"/>
            <a:endParaRPr lang="pl-PL" altLang="pl-PL" sz="2000" dirty="0">
              <a:latin typeface="Arial" panose="020B0604020202020204" pitchFamily="34" charset="0"/>
              <a:cs typeface="Arial" panose="020B0604020202020204" pitchFamily="34" charset="0"/>
            </a:endParaRPr>
          </a:p>
          <a:p>
            <a:pPr algn="just"/>
            <a:r>
              <a:rPr lang="pl-PL" altLang="pl-PL" sz="2000" dirty="0">
                <a:latin typeface="Arial" panose="020B0604020202020204" pitchFamily="34" charset="0"/>
                <a:cs typeface="Arial" panose="020B0604020202020204" pitchFamily="34" charset="0"/>
              </a:rPr>
              <a:t>Dyrektywa Parlamentu Europejskiego i Rady w sprawie przetwarzania danych osobowych oraz ochrony prywatności w sektorze komunikacji elektronicznej (2002/58/EC)</a:t>
            </a:r>
          </a:p>
        </p:txBody>
      </p:sp>
    </p:spTree>
    <p:extLst>
      <p:ext uri="{BB962C8B-B14F-4D97-AF65-F5344CB8AC3E}">
        <p14:creationId xmlns:p14="http://schemas.microsoft.com/office/powerpoint/2010/main" val="2008208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755575" y="1175048"/>
            <a:ext cx="7472933" cy="4801314"/>
          </a:xfrm>
          <a:prstGeom prst="rect">
            <a:avLst/>
          </a:prstGeom>
        </p:spPr>
        <p:txBody>
          <a:bodyPr wrap="square">
            <a:spAutoFit/>
          </a:bodyPr>
          <a:lstStyle/>
          <a:p>
            <a:pPr algn="just"/>
            <a:r>
              <a:rPr lang="pl-PL" altLang="pl-PL" b="1" dirty="0">
                <a:latin typeface="Arial" panose="020B0604020202020204" pitchFamily="34" charset="0"/>
                <a:cs typeface="Arial" panose="020B0604020202020204" pitchFamily="34" charset="0"/>
              </a:rPr>
              <a:t>Dyrektywa Parlamentu Europejskiego i </a:t>
            </a:r>
            <a:r>
              <a:rPr lang="pl-PL" altLang="pl-PL" b="1" dirty="0" smtClean="0">
                <a:latin typeface="Arial" panose="020B0604020202020204" pitchFamily="34" charset="0"/>
                <a:cs typeface="Arial" panose="020B0604020202020204" pitchFamily="34" charset="0"/>
              </a:rPr>
              <a:t>Rady z </a:t>
            </a:r>
            <a:r>
              <a:rPr lang="pl-PL" altLang="pl-PL" b="1" dirty="0">
                <a:latin typeface="Arial" panose="020B0604020202020204" pitchFamily="34" charset="0"/>
                <a:cs typeface="Arial" panose="020B0604020202020204" pitchFamily="34" charset="0"/>
              </a:rPr>
              <a:t>24 października 1995 (95/46/EC) w sprawie ochrony osób fizycznych w zakresie przetwarzania danych osobowych oraz swobodnego przepływu tych </a:t>
            </a:r>
            <a:r>
              <a:rPr lang="pl-PL" altLang="pl-PL" b="1" dirty="0" smtClean="0">
                <a:latin typeface="Arial" panose="020B0604020202020204" pitchFamily="34" charset="0"/>
                <a:cs typeface="Arial" panose="020B0604020202020204" pitchFamily="34" charset="0"/>
              </a:rPr>
              <a:t>danych, stała się podstawą do przygotowania, uchwalenia                  i wdrożenia w życie polskiej ustawy regulującej kwestie ochrony danych osobowych. </a:t>
            </a:r>
          </a:p>
          <a:p>
            <a:pPr algn="just"/>
            <a:endParaRPr lang="pl-PL" altLang="pl-PL" b="1" dirty="0">
              <a:latin typeface="Arial" panose="020B0604020202020204" pitchFamily="34" charset="0"/>
              <a:cs typeface="Arial" panose="020B0604020202020204" pitchFamily="34" charset="0"/>
            </a:endParaRPr>
          </a:p>
          <a:p>
            <a:pPr algn="just"/>
            <a:r>
              <a:rPr lang="pl-PL" altLang="pl-PL" dirty="0" smtClean="0">
                <a:latin typeface="Arial" panose="020B0604020202020204" pitchFamily="34" charset="0"/>
                <a:cs typeface="Arial" panose="020B0604020202020204" pitchFamily="34" charset="0"/>
              </a:rPr>
              <a:t>Polska, jako kraj stowarzyszeniowy </a:t>
            </a:r>
            <a:r>
              <a:rPr lang="pl-PL" altLang="pl-PL" dirty="0">
                <a:latin typeface="Arial" panose="020B0604020202020204" pitchFamily="34" charset="0"/>
                <a:cs typeface="Arial" panose="020B0604020202020204" pitchFamily="34" charset="0"/>
              </a:rPr>
              <a:t>w</a:t>
            </a:r>
            <a:r>
              <a:rPr lang="pl-PL" altLang="pl-PL" dirty="0" smtClean="0">
                <a:latin typeface="Arial" panose="020B0604020202020204" pitchFamily="34" charset="0"/>
                <a:cs typeface="Arial" panose="020B0604020202020204" pitchFamily="34" charset="0"/>
              </a:rPr>
              <a:t>spólnoty europejskiej, aspirujący do wstąpienia w jej struktury, musiał spełnić szereg przesłanek, w tym zharmonizować swoje ustawodawstwo do przepisów wspólnotowych. Zwieńczeniem tego była pierwsza, polska ustawa o ochronie danych osobowych z dnia 29 sierpnia 1998 roku.</a:t>
            </a:r>
          </a:p>
          <a:p>
            <a:pPr algn="just"/>
            <a:endParaRPr lang="pl-PL" altLang="pl-PL" dirty="0">
              <a:latin typeface="Arial" panose="020B0604020202020204" pitchFamily="34" charset="0"/>
              <a:cs typeface="Arial" panose="020B0604020202020204" pitchFamily="34" charset="0"/>
            </a:endParaRPr>
          </a:p>
          <a:p>
            <a:pPr algn="just"/>
            <a:r>
              <a:rPr lang="pl-PL" altLang="pl-PL" dirty="0">
                <a:latin typeface="Arial" panose="020B0604020202020204" pitchFamily="34" charset="0"/>
                <a:cs typeface="Arial" panose="020B0604020202020204" pitchFamily="34" charset="0"/>
              </a:rPr>
              <a:t>N</a:t>
            </a:r>
            <a:r>
              <a:rPr lang="pl-PL" altLang="pl-PL" dirty="0" smtClean="0">
                <a:latin typeface="Arial" panose="020B0604020202020204" pitchFamily="34" charset="0"/>
                <a:cs typeface="Arial" panose="020B0604020202020204" pitchFamily="34" charset="0"/>
              </a:rPr>
              <a:t>ależy zauważyć, że Konstytucja Rzeczpospolitej Polskiej z dnia                         2 kwietnia 1997 roku, również gwarantuje  (w art. 47 i art. 51) ochronę                         i poszanowanie prawa obywatela do prywatności, od której wywodzi się prawo do ochrony danych osobowych.</a:t>
            </a:r>
            <a:endParaRPr lang="pl-PL" alt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8208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629753" y="1175048"/>
            <a:ext cx="7598756" cy="5182957"/>
          </a:xfrm>
          <a:prstGeom prst="rect">
            <a:avLst/>
          </a:prstGeom>
        </p:spPr>
        <p:txBody>
          <a:bodyPr wrap="square">
            <a:spAutoFit/>
          </a:bodyPr>
          <a:lstStyle/>
          <a:p>
            <a:pPr algn="ctr" defTabSz="622300">
              <a:lnSpc>
                <a:spcPct val="90000"/>
              </a:lnSpc>
              <a:spcBef>
                <a:spcPct val="0"/>
              </a:spcBef>
              <a:spcAft>
                <a:spcPts val="1200"/>
              </a:spcAft>
              <a:defRPr/>
            </a:pPr>
            <a:r>
              <a:rPr lang="pl-PL" sz="2400" b="1" dirty="0" smtClean="0">
                <a:solidFill>
                  <a:srgbClr val="002060"/>
                </a:solidFill>
                <a:latin typeface="Arial" panose="020B0604020202020204" pitchFamily="34" charset="0"/>
                <a:cs typeface="Arial" panose="020B0604020202020204" pitchFamily="34" charset="0"/>
              </a:rPr>
              <a:t>Źródła prawa</a:t>
            </a:r>
            <a:endParaRPr lang="pl-PL" b="1" dirty="0">
              <a:latin typeface="Arial" panose="020B0604020202020204" pitchFamily="34" charset="0"/>
              <a:cs typeface="Arial" panose="020B0604020202020204" pitchFamily="34" charset="0"/>
            </a:endParaRPr>
          </a:p>
          <a:p>
            <a:pPr marL="355600" indent="-355600" algn="just" defTabSz="622300">
              <a:lnSpc>
                <a:spcPct val="90000"/>
              </a:lnSpc>
              <a:spcBef>
                <a:spcPct val="0"/>
              </a:spcBef>
              <a:spcAft>
                <a:spcPts val="1200"/>
              </a:spcAft>
              <a:buFont typeface="Wingdings" pitchFamily="2" charset="2"/>
              <a:buChar char="q"/>
              <a:defRPr/>
            </a:pPr>
            <a:r>
              <a:rPr lang="pl-PL" b="1" dirty="0" smtClean="0">
                <a:latin typeface="Arial" panose="020B0604020202020204" pitchFamily="34" charset="0"/>
                <a:cs typeface="Arial" panose="020B0604020202020204" pitchFamily="34" charset="0"/>
              </a:rPr>
              <a:t>Konstytucja </a:t>
            </a:r>
            <a:r>
              <a:rPr lang="pl-PL" b="1" dirty="0">
                <a:latin typeface="Arial" panose="020B0604020202020204" pitchFamily="34" charset="0"/>
                <a:cs typeface="Arial" panose="020B0604020202020204" pitchFamily="34" charset="0"/>
              </a:rPr>
              <a:t>Rzeczpospolitej Polskiej </a:t>
            </a:r>
            <a:r>
              <a:rPr lang="pl-PL" dirty="0">
                <a:latin typeface="Arial" panose="020B0604020202020204" pitchFamily="34" charset="0"/>
                <a:cs typeface="Arial" panose="020B0604020202020204" pitchFamily="34" charset="0"/>
              </a:rPr>
              <a:t>z dnia 2 kwietnia 1997 roku (Dz.U.1997.78.483</a:t>
            </a:r>
            <a:r>
              <a:rPr lang="pl-PL" dirty="0" smtClean="0">
                <a:latin typeface="Arial" panose="020B0604020202020204" pitchFamily="34" charset="0"/>
                <a:cs typeface="Arial" panose="020B0604020202020204" pitchFamily="34" charset="0"/>
              </a:rPr>
              <a:t>),</a:t>
            </a:r>
          </a:p>
          <a:p>
            <a:pPr marL="355600" indent="-355600" algn="just" defTabSz="622300">
              <a:lnSpc>
                <a:spcPct val="90000"/>
              </a:lnSpc>
              <a:spcBef>
                <a:spcPct val="0"/>
              </a:spcBef>
              <a:spcAft>
                <a:spcPts val="1200"/>
              </a:spcAft>
              <a:buFont typeface="Wingdings" pitchFamily="2" charset="2"/>
              <a:buChar char="q"/>
              <a:defRPr/>
            </a:pPr>
            <a:r>
              <a:rPr lang="pl-PL" b="1" dirty="0">
                <a:latin typeface="Arial" panose="020B0604020202020204" pitchFamily="34" charset="0"/>
                <a:cs typeface="Arial" panose="020B0604020202020204" pitchFamily="34" charset="0"/>
              </a:rPr>
              <a:t>Rozporządzeniem Parlamentu Europejskiego i Rady (UE) 2016/679 z dnia 27 kwietnia 2016 r. </a:t>
            </a:r>
            <a:r>
              <a:rPr lang="pl-PL" dirty="0">
                <a:latin typeface="Arial" panose="020B0604020202020204" pitchFamily="34" charset="0"/>
                <a:cs typeface="Arial" panose="020B0604020202020204" pitchFamily="34" charset="0"/>
              </a:rPr>
              <a:t>w sprawie ochrony osób fizycznych w związku z przetwarzaniem danych osobowych i w sprawie swobodnego przepływu takich danych oraz uchylenia dyrektywy 95/46/WE</a:t>
            </a:r>
            <a:r>
              <a:rPr lang="pl-PL" b="1" dirty="0" smtClean="0">
                <a:latin typeface="Arial" panose="020B0604020202020204" pitchFamily="34" charset="0"/>
                <a:cs typeface="Arial" panose="020B0604020202020204" pitchFamily="34" charset="0"/>
              </a:rPr>
              <a:t>.</a:t>
            </a:r>
          </a:p>
          <a:p>
            <a:pPr marL="355600" indent="-355600" algn="just" defTabSz="622300">
              <a:lnSpc>
                <a:spcPct val="90000"/>
              </a:lnSpc>
              <a:spcBef>
                <a:spcPct val="0"/>
              </a:spcBef>
              <a:spcAft>
                <a:spcPts val="1200"/>
              </a:spcAft>
              <a:buFont typeface="Wingdings" pitchFamily="2" charset="2"/>
              <a:buChar char="q"/>
              <a:defRPr/>
            </a:pPr>
            <a:r>
              <a:rPr lang="pl-PL" b="1" dirty="0" smtClean="0">
                <a:latin typeface="Arial" panose="020B0604020202020204" pitchFamily="34" charset="0"/>
                <a:cs typeface="Arial" panose="020B0604020202020204" pitchFamily="34" charset="0"/>
              </a:rPr>
              <a:t>Ustawa o ochronie danych osobowych z dnia 10 maja 2018 roku </a:t>
            </a:r>
            <a:r>
              <a:rPr lang="pl-PL" dirty="0" smtClean="0">
                <a:latin typeface="Arial" panose="020B0604020202020204" pitchFamily="34" charset="0"/>
                <a:cs typeface="Arial" panose="020B0604020202020204" pitchFamily="34" charset="0"/>
              </a:rPr>
              <a:t>(Dz.U.2018.1000).</a:t>
            </a:r>
            <a:endParaRPr lang="pl-PL" dirty="0">
              <a:latin typeface="Arial" panose="020B0604020202020204" pitchFamily="34" charset="0"/>
              <a:cs typeface="Arial" panose="020B0604020202020204" pitchFamily="34" charset="0"/>
            </a:endParaRPr>
          </a:p>
          <a:p>
            <a:pPr marL="355600" indent="-355600" algn="just" defTabSz="622300">
              <a:lnSpc>
                <a:spcPct val="90000"/>
              </a:lnSpc>
              <a:spcBef>
                <a:spcPct val="0"/>
              </a:spcBef>
              <a:spcAft>
                <a:spcPts val="1200"/>
              </a:spcAft>
              <a:buFont typeface="Wingdings" pitchFamily="2" charset="2"/>
              <a:buChar char="q"/>
              <a:defRPr/>
            </a:pPr>
            <a:r>
              <a:rPr lang="pl-PL" b="1" dirty="0">
                <a:latin typeface="Arial" panose="020B0604020202020204" pitchFamily="34" charset="0"/>
                <a:cs typeface="Arial" panose="020B0604020202020204" pitchFamily="34" charset="0"/>
              </a:rPr>
              <a:t>Ustawa z dnia 29 sierpnia 1997 roku o ochronie danych osobo</a:t>
            </a:r>
            <a:r>
              <a:rPr lang="pl-PL" dirty="0">
                <a:latin typeface="Arial" panose="020B0604020202020204" pitchFamily="34" charset="0"/>
                <a:cs typeface="Arial" panose="020B0604020202020204" pitchFamily="34" charset="0"/>
              </a:rPr>
              <a:t>wych (Dz.U.2016.922 </a:t>
            </a:r>
            <a:r>
              <a:rPr lang="pl-PL" dirty="0" err="1">
                <a:latin typeface="Arial" panose="020B0604020202020204" pitchFamily="34" charset="0"/>
                <a:cs typeface="Arial" panose="020B0604020202020204" pitchFamily="34" charset="0"/>
              </a:rPr>
              <a:t>t.j</a:t>
            </a:r>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ze </a:t>
            </a:r>
            <a:r>
              <a:rPr lang="pl-PL" dirty="0">
                <a:latin typeface="Arial" panose="020B0604020202020204" pitchFamily="34" charset="0"/>
                <a:cs typeface="Arial" panose="020B0604020202020204" pitchFamily="34" charset="0"/>
              </a:rPr>
              <a:t>zm.),</a:t>
            </a:r>
          </a:p>
          <a:p>
            <a:pPr marL="355600" indent="-355600" algn="just" defTabSz="622300">
              <a:lnSpc>
                <a:spcPct val="90000"/>
              </a:lnSpc>
              <a:spcBef>
                <a:spcPct val="0"/>
              </a:spcBef>
              <a:spcAft>
                <a:spcPts val="1200"/>
              </a:spcAft>
              <a:buFont typeface="Wingdings" pitchFamily="2" charset="2"/>
              <a:buChar char="q"/>
              <a:defRPr/>
            </a:pPr>
            <a:r>
              <a:rPr lang="pl-PL" b="1" dirty="0">
                <a:latin typeface="Arial" panose="020B0604020202020204" pitchFamily="34" charset="0"/>
                <a:cs typeface="Arial" panose="020B0604020202020204" pitchFamily="34" charset="0"/>
              </a:rPr>
              <a:t>Rozporządzenie Ministra Spraw Wewnętrznych i Administracji </a:t>
            </a:r>
            <a:r>
              <a:rPr lang="pl-PL" dirty="0">
                <a:latin typeface="Arial" panose="020B0604020202020204" pitchFamily="34" charset="0"/>
                <a:cs typeface="Arial" panose="020B0604020202020204" pitchFamily="34" charset="0"/>
              </a:rPr>
              <a:t>z dnia 29 kwietnia 2004 roku w sprawie dokumentacji przetwarzania danych osobowych oraz warunków technicznych i organizacyjnych jakim powinny odpowiadać urządzenia  i systemy informatyczna służące do przetwarzania danych (Dz.U.2004.100.1024</a:t>
            </a:r>
            <a:r>
              <a:rPr lang="pl-PL" dirty="0" smtClean="0">
                <a:latin typeface="Arial" panose="020B0604020202020204" pitchFamily="34" charset="0"/>
                <a:cs typeface="Arial" panose="020B0604020202020204" pitchFamily="34" charset="0"/>
              </a:rPr>
              <a:t>),</a:t>
            </a: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8208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629753" y="1127423"/>
            <a:ext cx="7598756" cy="5355312"/>
          </a:xfrm>
          <a:prstGeom prst="rect">
            <a:avLst/>
          </a:prstGeom>
        </p:spPr>
        <p:txBody>
          <a:bodyPr wrap="square">
            <a:spAutoFit/>
          </a:bodyPr>
          <a:lstStyle/>
          <a:p>
            <a:pPr algn="ctr">
              <a:defRPr/>
            </a:pPr>
            <a:r>
              <a:rPr lang="pl-PL" b="1" dirty="0">
                <a:solidFill>
                  <a:srgbClr val="0070C0"/>
                </a:solidFill>
                <a:latin typeface="Arial" panose="020B0604020202020204" pitchFamily="34" charset="0"/>
                <a:cs typeface="Arial" panose="020B0604020202020204" pitchFamily="34" charset="0"/>
              </a:rPr>
              <a:t>Konstytucja Rzeczpospolitej Polskiej z dnia 2 kwietnia 1997 r. </a:t>
            </a:r>
            <a:endParaRPr lang="pl-PL" b="1" dirty="0" smtClean="0">
              <a:solidFill>
                <a:srgbClr val="0070C0"/>
              </a:solidFill>
              <a:latin typeface="Arial" panose="020B0604020202020204" pitchFamily="34" charset="0"/>
              <a:cs typeface="Arial" panose="020B0604020202020204" pitchFamily="34" charset="0"/>
            </a:endParaRPr>
          </a:p>
          <a:p>
            <a:pPr algn="ctr">
              <a:defRPr/>
            </a:pPr>
            <a:r>
              <a:rPr lang="pl-PL" dirty="0" smtClean="0">
                <a:latin typeface="Arial" panose="020B0604020202020204" pitchFamily="34" charset="0"/>
                <a:cs typeface="Arial" panose="020B0604020202020204" pitchFamily="34" charset="0"/>
              </a:rPr>
              <a:t>(</a:t>
            </a:r>
            <a:r>
              <a:rPr lang="pl-PL" dirty="0">
                <a:latin typeface="Arial" panose="020B0604020202020204" pitchFamily="34" charset="0"/>
                <a:cs typeface="Arial" panose="020B0604020202020204" pitchFamily="34" charset="0"/>
              </a:rPr>
              <a:t>Dz. U. z 1997 r.  Nr 78, poz. 483)</a:t>
            </a:r>
          </a:p>
          <a:p>
            <a:pPr>
              <a:defRPr/>
            </a:pPr>
            <a:endParaRPr lang="pl-PL" dirty="0">
              <a:latin typeface="Arial" panose="020B0604020202020204" pitchFamily="34" charset="0"/>
              <a:cs typeface="Arial" panose="020B0604020202020204" pitchFamily="34" charset="0"/>
            </a:endParaRPr>
          </a:p>
          <a:p>
            <a:pPr algn="just">
              <a:defRPr/>
            </a:pPr>
            <a:r>
              <a:rPr lang="pl-PL" b="1" dirty="0">
                <a:latin typeface="Arial" panose="020B0604020202020204" pitchFamily="34" charset="0"/>
                <a:cs typeface="Arial" panose="020B0604020202020204" pitchFamily="34" charset="0"/>
              </a:rPr>
              <a:t>Art. 47 - </a:t>
            </a:r>
            <a:r>
              <a:rPr lang="pl-PL" dirty="0">
                <a:latin typeface="Arial" panose="020B0604020202020204" pitchFamily="34" charset="0"/>
                <a:cs typeface="Arial" panose="020B0604020202020204" pitchFamily="34" charset="0"/>
              </a:rPr>
              <a:t>Każdy ma prawo do życia prywatnego, rodzinnego, </a:t>
            </a:r>
            <a:r>
              <a:rPr lang="pl-PL" dirty="0" smtClean="0">
                <a:latin typeface="Arial" panose="020B0604020202020204" pitchFamily="34" charset="0"/>
                <a:cs typeface="Arial" panose="020B0604020202020204" pitchFamily="34" charset="0"/>
              </a:rPr>
              <a:t>czci                        i </a:t>
            </a:r>
            <a:r>
              <a:rPr lang="pl-PL" dirty="0">
                <a:latin typeface="Arial" panose="020B0604020202020204" pitchFamily="34" charset="0"/>
                <a:cs typeface="Arial" panose="020B0604020202020204" pitchFamily="34" charset="0"/>
              </a:rPr>
              <a:t>dobrego imienia </a:t>
            </a:r>
            <a:r>
              <a:rPr lang="pl-PL" dirty="0" smtClean="0">
                <a:latin typeface="Arial" panose="020B0604020202020204" pitchFamily="34" charset="0"/>
                <a:cs typeface="Arial" panose="020B0604020202020204" pitchFamily="34" charset="0"/>
              </a:rPr>
              <a:t>oraz do </a:t>
            </a:r>
            <a:r>
              <a:rPr lang="pl-PL" dirty="0">
                <a:latin typeface="Arial" panose="020B0604020202020204" pitchFamily="34" charset="0"/>
                <a:cs typeface="Arial" panose="020B0604020202020204" pitchFamily="34" charset="0"/>
              </a:rPr>
              <a:t>decydowania o swoim życiu osobistym</a:t>
            </a:r>
            <a:r>
              <a:rPr lang="pl-PL" dirty="0" smtClean="0">
                <a:latin typeface="Arial" panose="020B0604020202020204" pitchFamily="34" charset="0"/>
                <a:cs typeface="Arial" panose="020B0604020202020204" pitchFamily="34" charset="0"/>
              </a:rPr>
              <a:t>.</a:t>
            </a:r>
            <a:endParaRPr lang="pl-PL" b="1" dirty="0">
              <a:latin typeface="Arial" panose="020B0604020202020204" pitchFamily="34" charset="0"/>
              <a:cs typeface="Arial" panose="020B0604020202020204" pitchFamily="34" charset="0"/>
            </a:endParaRPr>
          </a:p>
          <a:p>
            <a:pPr algn="just">
              <a:defRPr/>
            </a:pPr>
            <a:r>
              <a:rPr lang="pl-PL" b="1" dirty="0">
                <a:latin typeface="Arial" panose="020B0604020202020204" pitchFamily="34" charset="0"/>
                <a:cs typeface="Arial" panose="020B0604020202020204" pitchFamily="34" charset="0"/>
              </a:rPr>
              <a:t>Art. 51 - </a:t>
            </a:r>
            <a:r>
              <a:rPr lang="pl-PL" dirty="0">
                <a:latin typeface="Arial" panose="020B0604020202020204" pitchFamily="34" charset="0"/>
                <a:cs typeface="Arial" panose="020B0604020202020204" pitchFamily="34" charset="0"/>
              </a:rPr>
              <a:t>1.Nikt nie może być obowiązany inaczej niż na podstawie ustawy </a:t>
            </a:r>
            <a:r>
              <a:rPr lang="pl-PL" dirty="0" smtClean="0">
                <a:latin typeface="Arial" panose="020B0604020202020204" pitchFamily="34" charset="0"/>
                <a:cs typeface="Arial" panose="020B0604020202020204" pitchFamily="34" charset="0"/>
              </a:rPr>
              <a:t>do </a:t>
            </a:r>
            <a:r>
              <a:rPr lang="pl-PL" dirty="0">
                <a:latin typeface="Arial" panose="020B0604020202020204" pitchFamily="34" charset="0"/>
                <a:cs typeface="Arial" panose="020B0604020202020204" pitchFamily="34" charset="0"/>
              </a:rPr>
              <a:t>ujawniania informacji dotyczących jej osoby.</a:t>
            </a:r>
          </a:p>
          <a:p>
            <a:pPr algn="just">
              <a:defRPr/>
            </a:pPr>
            <a:r>
              <a:rPr lang="pl-PL" dirty="0">
                <a:latin typeface="Arial" panose="020B0604020202020204" pitchFamily="34" charset="0"/>
                <a:cs typeface="Arial" panose="020B0604020202020204" pitchFamily="34" charset="0"/>
              </a:rPr>
              <a:t> 2.Władze publiczne nie mogą pozyskiwać, gromadzić i udostępniać innych </a:t>
            </a:r>
            <a:r>
              <a:rPr lang="pl-PL" dirty="0" smtClean="0">
                <a:latin typeface="Arial" panose="020B0604020202020204" pitchFamily="34" charset="0"/>
                <a:cs typeface="Arial" panose="020B0604020202020204" pitchFamily="34" charset="0"/>
              </a:rPr>
              <a:t>informacji o </a:t>
            </a:r>
            <a:r>
              <a:rPr lang="pl-PL" dirty="0">
                <a:latin typeface="Arial" panose="020B0604020202020204" pitchFamily="34" charset="0"/>
                <a:cs typeface="Arial" panose="020B0604020202020204" pitchFamily="34" charset="0"/>
              </a:rPr>
              <a:t>obywatelach niż niezbędne w demokratycznym państwie prawnym.</a:t>
            </a:r>
          </a:p>
          <a:p>
            <a:pPr algn="just">
              <a:defRPr/>
            </a:pPr>
            <a:r>
              <a:rPr lang="pl-PL" dirty="0">
                <a:latin typeface="Arial" panose="020B0604020202020204" pitchFamily="34" charset="0"/>
                <a:cs typeface="Arial" panose="020B0604020202020204" pitchFamily="34" charset="0"/>
              </a:rPr>
              <a:t> 3.Każdy ma prawo dostępu do dotyczących go urzędowych </a:t>
            </a:r>
            <a:r>
              <a:rPr lang="pl-PL" dirty="0" smtClean="0">
                <a:latin typeface="Arial" panose="020B0604020202020204" pitchFamily="34" charset="0"/>
                <a:cs typeface="Arial" panose="020B0604020202020204" pitchFamily="34" charset="0"/>
              </a:rPr>
              <a:t>dokumentów i </a:t>
            </a:r>
            <a:r>
              <a:rPr lang="pl-PL" dirty="0">
                <a:latin typeface="Arial" panose="020B0604020202020204" pitchFamily="34" charset="0"/>
                <a:cs typeface="Arial" panose="020B0604020202020204" pitchFamily="34" charset="0"/>
              </a:rPr>
              <a:t>zbiorów danych. Ograniczenie tego prawa może określić ustawa.</a:t>
            </a:r>
          </a:p>
          <a:p>
            <a:pPr algn="just">
              <a:defRPr/>
            </a:pPr>
            <a:r>
              <a:rPr lang="pl-PL" dirty="0">
                <a:latin typeface="Arial" panose="020B0604020202020204" pitchFamily="34" charset="0"/>
                <a:cs typeface="Arial" panose="020B0604020202020204" pitchFamily="34" charset="0"/>
              </a:rPr>
              <a:t> 4.Każdy ma prawo do żądania sprostowania oraz usunięcia informacji nieprawdziwych, niepełnych lub zebranych w sposób </a:t>
            </a:r>
            <a:r>
              <a:rPr lang="pl-PL" dirty="0" smtClean="0">
                <a:latin typeface="Arial" panose="020B0604020202020204" pitchFamily="34" charset="0"/>
                <a:cs typeface="Arial" panose="020B0604020202020204" pitchFamily="34" charset="0"/>
              </a:rPr>
              <a:t>sprzeczny z </a:t>
            </a:r>
            <a:r>
              <a:rPr lang="pl-PL" dirty="0">
                <a:latin typeface="Arial" panose="020B0604020202020204" pitchFamily="34" charset="0"/>
                <a:cs typeface="Arial" panose="020B0604020202020204" pitchFamily="34" charset="0"/>
              </a:rPr>
              <a:t>ustawą</a:t>
            </a:r>
            <a:r>
              <a:rPr lang="pl-PL" dirty="0" smtClean="0">
                <a:latin typeface="Arial" panose="020B0604020202020204" pitchFamily="34" charset="0"/>
                <a:cs typeface="Arial" panose="020B0604020202020204" pitchFamily="34" charset="0"/>
              </a:rPr>
              <a:t>.</a:t>
            </a:r>
          </a:p>
          <a:p>
            <a:pPr algn="just">
              <a:defRPr/>
            </a:pPr>
            <a:endParaRPr lang="pl-PL" dirty="0"/>
          </a:p>
          <a:p>
            <a:pPr algn="just">
              <a:defRPr/>
            </a:pPr>
            <a:endParaRPr lang="pl-PL" dirty="0" smtClean="0"/>
          </a:p>
          <a:p>
            <a:pPr algn="just">
              <a:defRPr/>
            </a:pPr>
            <a:endParaRPr lang="pl-PL" dirty="0"/>
          </a:p>
        </p:txBody>
      </p:sp>
    </p:spTree>
    <p:extLst>
      <p:ext uri="{BB962C8B-B14F-4D97-AF65-F5344CB8AC3E}">
        <p14:creationId xmlns:p14="http://schemas.microsoft.com/office/powerpoint/2010/main" val="467370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rostokąt 4"/>
          <p:cNvSpPr/>
          <p:nvPr/>
        </p:nvSpPr>
        <p:spPr>
          <a:xfrm>
            <a:off x="629753" y="1127423"/>
            <a:ext cx="7598756" cy="5355312"/>
          </a:xfrm>
          <a:prstGeom prst="rect">
            <a:avLst/>
          </a:prstGeom>
        </p:spPr>
        <p:txBody>
          <a:bodyPr wrap="square">
            <a:spAutoFit/>
          </a:bodyPr>
          <a:lstStyle/>
          <a:p>
            <a:pPr algn="ctr"/>
            <a:r>
              <a:rPr lang="pl-PL" sz="1500" b="1" u="sng" dirty="0">
                <a:solidFill>
                  <a:srgbClr val="FF0000"/>
                </a:solidFill>
                <a:latin typeface="Arial" panose="020B0604020202020204" pitchFamily="34" charset="0"/>
                <a:cs typeface="Arial" panose="020B0604020202020204" pitchFamily="34" charset="0"/>
              </a:rPr>
              <a:t>Artykuł 6 RODO</a:t>
            </a:r>
            <a:r>
              <a:rPr lang="pl-PL" sz="1500" i="1" dirty="0">
                <a:solidFill>
                  <a:srgbClr val="FF0000"/>
                </a:solidFill>
                <a:latin typeface="Arial" panose="020B0604020202020204" pitchFamily="34" charset="0"/>
                <a:cs typeface="Arial" panose="020B0604020202020204" pitchFamily="34" charset="0"/>
              </a:rPr>
              <a:t>: </a:t>
            </a:r>
            <a:r>
              <a:rPr lang="pl-PL" sz="1500" b="1" dirty="0">
                <a:latin typeface="Arial" panose="020B0604020202020204" pitchFamily="34" charset="0"/>
                <a:cs typeface="Arial" panose="020B0604020202020204" pitchFamily="34" charset="0"/>
              </a:rPr>
              <a:t>Zgodność przetwarzania z </a:t>
            </a:r>
            <a:r>
              <a:rPr lang="pl-PL" sz="1500" b="1" dirty="0" smtClean="0">
                <a:latin typeface="Arial" panose="020B0604020202020204" pitchFamily="34" charset="0"/>
                <a:cs typeface="Arial" panose="020B0604020202020204" pitchFamily="34" charset="0"/>
              </a:rPr>
              <a:t>prawem</a:t>
            </a:r>
            <a:endParaRPr lang="pl-PL" sz="1500" b="1" dirty="0">
              <a:latin typeface="Arial" panose="020B0604020202020204" pitchFamily="34" charset="0"/>
              <a:cs typeface="Arial" panose="020B0604020202020204" pitchFamily="34" charset="0"/>
            </a:endParaRPr>
          </a:p>
          <a:p>
            <a:pPr algn="just"/>
            <a:r>
              <a:rPr lang="pl-PL" sz="1500" dirty="0">
                <a:latin typeface="Arial" panose="020B0604020202020204" pitchFamily="34" charset="0"/>
                <a:cs typeface="Arial" panose="020B0604020202020204" pitchFamily="34" charset="0"/>
              </a:rPr>
              <a:t>1.Przetwarzanie jest zgodne z prawem wyłącznie w przypadkach, gdy – i w takim zakresie</a:t>
            </a:r>
            <a:r>
              <a:rPr lang="pl-PL" sz="1500" dirty="0" smtClean="0">
                <a:latin typeface="Arial" panose="020B0604020202020204" pitchFamily="34" charset="0"/>
                <a:cs typeface="Arial" panose="020B0604020202020204" pitchFamily="34" charset="0"/>
              </a:rPr>
              <a:t>,  </a:t>
            </a:r>
            <a:r>
              <a:rPr lang="pl-PL" sz="1500" dirty="0">
                <a:latin typeface="Arial" panose="020B0604020202020204" pitchFamily="34" charset="0"/>
                <a:cs typeface="Arial" panose="020B0604020202020204" pitchFamily="34" charset="0"/>
              </a:rPr>
              <a:t>w jakim – spełniony </a:t>
            </a:r>
            <a:r>
              <a:rPr lang="pl-PL" sz="1500" dirty="0" smtClean="0">
                <a:latin typeface="Arial" panose="020B0604020202020204" pitchFamily="34" charset="0"/>
                <a:cs typeface="Arial" panose="020B0604020202020204" pitchFamily="34" charset="0"/>
              </a:rPr>
              <a:t>jest</a:t>
            </a:r>
            <a:endParaRPr lang="pl-PL" sz="1500" dirty="0">
              <a:latin typeface="Arial" panose="020B0604020202020204" pitchFamily="34" charset="0"/>
              <a:cs typeface="Arial" panose="020B0604020202020204" pitchFamily="34" charset="0"/>
            </a:endParaRPr>
          </a:p>
          <a:p>
            <a:pPr marL="342900" indent="-342900" algn="just">
              <a:buAutoNum type="alphaLcParenR"/>
            </a:pPr>
            <a:r>
              <a:rPr lang="pl-PL" sz="1500" dirty="0">
                <a:latin typeface="Arial" panose="020B0604020202020204" pitchFamily="34" charset="0"/>
                <a:cs typeface="Arial" panose="020B0604020202020204" pitchFamily="34" charset="0"/>
              </a:rPr>
              <a:t>osoba, której dane dotyczą wyraziła zgodę na przetwarzanie swoich danych </a:t>
            </a:r>
            <a:r>
              <a:rPr lang="pl-PL" sz="1500" dirty="0" smtClean="0">
                <a:latin typeface="Arial" panose="020B0604020202020204" pitchFamily="34" charset="0"/>
                <a:cs typeface="Arial" panose="020B0604020202020204" pitchFamily="34" charset="0"/>
              </a:rPr>
              <a:t>osobowych w </a:t>
            </a:r>
            <a:r>
              <a:rPr lang="pl-PL" sz="1500" dirty="0">
                <a:latin typeface="Arial" panose="020B0604020202020204" pitchFamily="34" charset="0"/>
                <a:cs typeface="Arial" panose="020B0604020202020204" pitchFamily="34" charset="0"/>
              </a:rPr>
              <a:t>jednym lub większej liczbie określonych celów; </a:t>
            </a:r>
          </a:p>
          <a:p>
            <a:pPr marL="342900" indent="-342900" algn="just">
              <a:buAutoNum type="alphaLcParenR"/>
            </a:pPr>
            <a:r>
              <a:rPr lang="pl-PL" sz="1500" dirty="0">
                <a:latin typeface="Arial" panose="020B0604020202020204" pitchFamily="34" charset="0"/>
                <a:cs typeface="Arial" panose="020B0604020202020204" pitchFamily="34" charset="0"/>
              </a:rPr>
              <a:t>przetwarzanie jest niezbędne do wykonania umowy, której stroną jest osoba, której dane dotyczą, lub do podjęcia działań na żądanie osoby, której dane dotyczą, przed zawarciem umowy; </a:t>
            </a:r>
          </a:p>
          <a:p>
            <a:pPr marL="342900" indent="-342900" algn="just">
              <a:buAutoNum type="alphaLcParenR"/>
            </a:pPr>
            <a:r>
              <a:rPr lang="pl-PL" sz="1500" dirty="0">
                <a:latin typeface="Arial" panose="020B0604020202020204" pitchFamily="34" charset="0"/>
                <a:cs typeface="Arial" panose="020B0604020202020204" pitchFamily="34" charset="0"/>
              </a:rPr>
              <a:t>przetwarzanie jest niezbędne do wypełnienia obowiązku prawnego ciążącego                                              na administratorze; </a:t>
            </a:r>
          </a:p>
          <a:p>
            <a:pPr marL="342900" indent="-342900" algn="just">
              <a:buAutoNum type="alphaLcParenR"/>
            </a:pPr>
            <a:r>
              <a:rPr lang="pl-PL" sz="1500" dirty="0">
                <a:latin typeface="Arial" panose="020B0604020202020204" pitchFamily="34" charset="0"/>
                <a:cs typeface="Arial" panose="020B0604020202020204" pitchFamily="34" charset="0"/>
              </a:rPr>
              <a:t>przetwarzanie jest niezbędne do ochrony żywotnych interesów osoby, której dane dotyczą, lub innej osoby fizycznej; </a:t>
            </a:r>
          </a:p>
          <a:p>
            <a:pPr marL="342900" indent="-342900" algn="just">
              <a:buAutoNum type="alphaLcParenR"/>
            </a:pPr>
            <a:r>
              <a:rPr lang="pl-PL" sz="1500" dirty="0">
                <a:latin typeface="Arial" panose="020B0604020202020204" pitchFamily="34" charset="0"/>
                <a:cs typeface="Arial" panose="020B0604020202020204" pitchFamily="34" charset="0"/>
              </a:rPr>
              <a:t>przetwarzanie jest niezbędne do wykonania zadania realizowanego w interesie publicznym lub w ramach sprawowania władzy publicznej powierzonej administratorowi; </a:t>
            </a:r>
          </a:p>
          <a:p>
            <a:pPr marL="342900" indent="-342900" algn="just">
              <a:buAutoNum type="alphaLcParenR"/>
            </a:pPr>
            <a:r>
              <a:rPr lang="pl-PL" sz="1500" dirty="0">
                <a:latin typeface="Arial" panose="020B0604020202020204" pitchFamily="34" charset="0"/>
                <a:cs typeface="Arial" panose="020B0604020202020204" pitchFamily="34" charset="0"/>
              </a:rPr>
              <a:t>przetwarzanie jest niezbędne do celów wynikających z prawnie uzasadnionych interesów realizowanych przez administratora lub przez stronę trzecią, z wyjątkiem sytuacji, w których nadrzędny charakter wobec tych interesów mają interesy lub podstawowe prawa i wolności osoby, której dane dotyczą, wymagające ochrony danych osobowych, w szczególności gdy osoba, której dane dotyczą, jest dzieckiem. Akapit pierwszy lit. f) nie ma </a:t>
            </a:r>
            <a:r>
              <a:rPr lang="pl-PL" sz="1500" dirty="0" smtClean="0">
                <a:latin typeface="Arial" panose="020B0604020202020204" pitchFamily="34" charset="0"/>
                <a:cs typeface="Arial" panose="020B0604020202020204" pitchFamily="34" charset="0"/>
              </a:rPr>
              <a:t>zastosowania do </a:t>
            </a:r>
            <a:r>
              <a:rPr lang="pl-PL" sz="1500" dirty="0">
                <a:latin typeface="Arial" panose="020B0604020202020204" pitchFamily="34" charset="0"/>
                <a:cs typeface="Arial" panose="020B0604020202020204" pitchFamily="34" charset="0"/>
              </a:rPr>
              <a:t>przetwarzania, którego dokonują organy publiczne w ramach realizacji swoich zadań.</a:t>
            </a:r>
          </a:p>
          <a:p>
            <a:pPr algn="just"/>
            <a:r>
              <a:rPr lang="pl-PL" sz="1200" b="1" dirty="0"/>
              <a:t>2.Państwa członkowskie mogą zachować lub wprowadzić bardziej szczegółowe przepisy, aby dostosować stosowanie </a:t>
            </a:r>
          </a:p>
        </p:txBody>
      </p:sp>
    </p:spTree>
    <p:extLst>
      <p:ext uri="{BB962C8B-B14F-4D97-AF65-F5344CB8AC3E}">
        <p14:creationId xmlns:p14="http://schemas.microsoft.com/office/powerpoint/2010/main" val="1167405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rostokąt 4"/>
          <p:cNvSpPr/>
          <p:nvPr/>
        </p:nvSpPr>
        <p:spPr>
          <a:xfrm>
            <a:off x="629753" y="1127424"/>
            <a:ext cx="7598756" cy="5324535"/>
          </a:xfrm>
          <a:prstGeom prst="rect">
            <a:avLst/>
          </a:prstGeom>
        </p:spPr>
        <p:txBody>
          <a:bodyPr wrap="square">
            <a:spAutoFit/>
          </a:bodyPr>
          <a:lstStyle/>
          <a:p>
            <a:pPr algn="just">
              <a:defRPr/>
            </a:pPr>
            <a:r>
              <a:rPr lang="pl-PL" sz="1500" b="1" u="sng" dirty="0">
                <a:solidFill>
                  <a:srgbClr val="0070C0"/>
                </a:solidFill>
                <a:latin typeface="Arial" panose="020B0604020202020204" pitchFamily="34" charset="0"/>
                <a:cs typeface="Arial" panose="020B0604020202020204" pitchFamily="34" charset="0"/>
              </a:rPr>
              <a:t>Danymi osobowymi</a:t>
            </a:r>
            <a:r>
              <a:rPr lang="pl-PL" sz="1500" b="1" dirty="0">
                <a:solidFill>
                  <a:srgbClr val="0070C0"/>
                </a:solidFill>
                <a:latin typeface="Arial" panose="020B0604020202020204" pitchFamily="34" charset="0"/>
                <a:cs typeface="Arial" panose="020B0604020202020204" pitchFamily="34" charset="0"/>
              </a:rPr>
              <a:t> </a:t>
            </a:r>
            <a:r>
              <a:rPr lang="pl-PL" sz="1500" b="1" dirty="0">
                <a:latin typeface="Arial" panose="020B0604020202020204" pitchFamily="34" charset="0"/>
                <a:cs typeface="Arial" panose="020B0604020202020204" pitchFamily="34" charset="0"/>
              </a:rPr>
              <a:t>- są wszelkie informacje dotyczące zidentyfikowanej lub możliwej do zidentyfikowania osoby fizycznej. </a:t>
            </a:r>
          </a:p>
          <a:p>
            <a:pPr>
              <a:defRPr/>
            </a:pPr>
            <a:endParaRPr lang="pl-PL" sz="1500" dirty="0">
              <a:latin typeface="Arial" panose="020B0604020202020204" pitchFamily="34" charset="0"/>
              <a:cs typeface="Arial" panose="020B0604020202020204" pitchFamily="34" charset="0"/>
            </a:endParaRPr>
          </a:p>
          <a:p>
            <a:pPr algn="just">
              <a:spcBef>
                <a:spcPts val="200"/>
              </a:spcBef>
              <a:buFont typeface="Wingdings" pitchFamily="2" charset="2"/>
              <a:buChar char="q"/>
              <a:defRPr/>
            </a:pPr>
            <a:r>
              <a:rPr lang="pl-PL" sz="1500" dirty="0" smtClean="0">
                <a:latin typeface="Arial" panose="020B0604020202020204" pitchFamily="34" charset="0"/>
                <a:cs typeface="Arial" panose="020B0604020202020204" pitchFamily="34" charset="0"/>
              </a:rPr>
              <a:t>Osobą </a:t>
            </a:r>
            <a:r>
              <a:rPr lang="pl-PL" sz="1500" dirty="0">
                <a:latin typeface="Arial" panose="020B0604020202020204" pitchFamily="34" charset="0"/>
                <a:cs typeface="Arial" panose="020B0604020202020204" pitchFamily="34" charset="0"/>
              </a:rPr>
              <a:t>możliwą do zidentyfikowania jest osoba, której tożsamość można określić </a:t>
            </a:r>
            <a:r>
              <a:rPr lang="pl-PL" sz="1500" b="1" dirty="0">
                <a:solidFill>
                  <a:srgbClr val="FF0000"/>
                </a:solidFill>
                <a:latin typeface="Arial" panose="020B0604020202020204" pitchFamily="34" charset="0"/>
                <a:cs typeface="Arial" panose="020B0604020202020204" pitchFamily="34" charset="0"/>
              </a:rPr>
              <a:t>bezpośrednio lub pośrednio</a:t>
            </a:r>
            <a:r>
              <a:rPr lang="pl-PL" sz="1500" dirty="0">
                <a:latin typeface="Arial" panose="020B0604020202020204" pitchFamily="34" charset="0"/>
                <a:cs typeface="Arial" panose="020B0604020202020204" pitchFamily="34" charset="0"/>
              </a:rPr>
              <a:t>, w szczególności przez powołanie się na numer identyfikacyjny albo jeden lub kilka specyficznych czynników określających jej cechy fizyczne, fizjologiczne, umysłowe, ekonomiczne, kulturowe lub społeczne (art. 6 ust 2 UODO)</a:t>
            </a:r>
          </a:p>
          <a:p>
            <a:pPr algn="just">
              <a:spcBef>
                <a:spcPts val="200"/>
              </a:spcBef>
              <a:defRPr/>
            </a:pPr>
            <a:endParaRPr lang="pl-PL" sz="1500" dirty="0">
              <a:latin typeface="Arial" panose="020B0604020202020204" pitchFamily="34" charset="0"/>
              <a:cs typeface="Arial" panose="020B0604020202020204" pitchFamily="34" charset="0"/>
            </a:endParaRPr>
          </a:p>
          <a:p>
            <a:pPr algn="just">
              <a:spcBef>
                <a:spcPts val="200"/>
              </a:spcBef>
              <a:buFont typeface="Wingdings" pitchFamily="2" charset="2"/>
              <a:buChar char="q"/>
              <a:defRPr/>
            </a:pPr>
            <a:r>
              <a:rPr lang="pl-PL" sz="1500" b="1" u="sng" dirty="0">
                <a:solidFill>
                  <a:srgbClr val="7030A0"/>
                </a:solidFill>
                <a:latin typeface="Arial" panose="020B0604020202020204" pitchFamily="34" charset="0"/>
                <a:cs typeface="Arial" panose="020B0604020202020204" pitchFamily="34" charset="0"/>
              </a:rPr>
              <a:t>Definicja danych osobowych według RODO </a:t>
            </a:r>
            <a:r>
              <a:rPr lang="pl-PL" sz="1500" dirty="0">
                <a:latin typeface="Arial" panose="020B0604020202020204" pitchFamily="34" charset="0"/>
                <a:cs typeface="Arial" panose="020B0604020202020204" pitchFamily="34" charset="0"/>
              </a:rPr>
              <a:t>- należy przez to rozumieć wszelkie informacje dotyczące zidentyfikowanej lub możliwej do zidentyfikowania osoby fizycznej, przy czym możliwą do zidentyfikowania osobą fizyczną jest ta osoba, którą można bezpośrednio lub pośrednio zidentyfikować, w szczególności na podstawie identyfikatora takiego jak </a:t>
            </a:r>
            <a:r>
              <a:rPr lang="pl-PL" sz="1500" b="1" dirty="0">
                <a:latin typeface="Arial" panose="020B0604020202020204" pitchFamily="34" charset="0"/>
                <a:cs typeface="Arial" panose="020B0604020202020204" pitchFamily="34" charset="0"/>
              </a:rPr>
              <a:t>imię i nazwisko, numer identyfikacyjny, dane o lokalizacji, identyfikator internetowy lub jeden bądź kilka szczególnych czynników określających fizyczną, fizjologiczną, genetyczną, psychiczną, ekonomiczną, kulturową lub społeczną tożsamość</a:t>
            </a:r>
            <a:r>
              <a:rPr lang="pl-PL" sz="1500" dirty="0">
                <a:latin typeface="Arial" panose="020B0604020202020204" pitchFamily="34" charset="0"/>
                <a:cs typeface="Arial" panose="020B0604020202020204" pitchFamily="34" charset="0"/>
              </a:rPr>
              <a:t> (art. 4 pkt. 1 RODO)</a:t>
            </a:r>
          </a:p>
          <a:p>
            <a:pPr>
              <a:spcBef>
                <a:spcPts val="200"/>
              </a:spcBef>
              <a:defRPr/>
            </a:pPr>
            <a:endParaRPr lang="pl-PL" sz="1500" dirty="0">
              <a:latin typeface="Arial" panose="020B0604020202020204" pitchFamily="34" charset="0"/>
              <a:cs typeface="Arial" panose="020B0604020202020204" pitchFamily="34" charset="0"/>
            </a:endParaRPr>
          </a:p>
          <a:p>
            <a:pPr>
              <a:spcBef>
                <a:spcPts val="200"/>
              </a:spcBef>
              <a:buFont typeface="Wingdings" pitchFamily="2" charset="2"/>
              <a:buChar char="q"/>
              <a:defRPr/>
            </a:pPr>
            <a:r>
              <a:rPr lang="pl-PL" sz="1500" dirty="0">
                <a:latin typeface="Arial" panose="020B0604020202020204" pitchFamily="34" charset="0"/>
                <a:cs typeface="Arial" panose="020B0604020202020204" pitchFamily="34" charset="0"/>
              </a:rPr>
              <a:t>informacji </a:t>
            </a:r>
            <a:r>
              <a:rPr lang="pl-PL" sz="1500" b="1" u="sng" dirty="0">
                <a:latin typeface="Arial" panose="020B0604020202020204" pitchFamily="34" charset="0"/>
                <a:cs typeface="Arial" panose="020B0604020202020204" pitchFamily="34" charset="0"/>
              </a:rPr>
              <a:t>nie uważa się za umożliwiającą określenie tożsamości</a:t>
            </a:r>
            <a:r>
              <a:rPr lang="pl-PL" sz="1500" dirty="0">
                <a:latin typeface="Arial" panose="020B0604020202020204" pitchFamily="34" charset="0"/>
                <a:cs typeface="Arial" panose="020B0604020202020204" pitchFamily="34" charset="0"/>
              </a:rPr>
              <a:t>, jeżeli wymagałoby to nadmiernych kosztów, czasu i działań (art. 6 ust. 3 UODO</a:t>
            </a:r>
            <a:r>
              <a:rPr lang="pl-PL" sz="1500" dirty="0" smtClean="0">
                <a:latin typeface="Arial" panose="020B0604020202020204" pitchFamily="34" charset="0"/>
                <a:cs typeface="Arial" panose="020B0604020202020204" pitchFamily="34" charset="0"/>
              </a:rPr>
              <a:t>)</a:t>
            </a:r>
            <a:endParaRPr lang="pl-PL" sz="1500" dirty="0">
              <a:latin typeface="Arial" panose="020B0604020202020204" pitchFamily="34" charset="0"/>
              <a:cs typeface="Arial" panose="020B0604020202020204" pitchFamily="34" charset="0"/>
            </a:endParaRPr>
          </a:p>
          <a:p>
            <a:pPr>
              <a:spcBef>
                <a:spcPts val="200"/>
              </a:spcBef>
              <a:buFont typeface="Wingdings" pitchFamily="2" charset="2"/>
              <a:buChar char="q"/>
              <a:defRPr/>
            </a:pPr>
            <a:r>
              <a:rPr lang="pl-PL" sz="1500" dirty="0">
                <a:latin typeface="Arial" panose="020B0604020202020204" pitchFamily="34" charset="0"/>
                <a:cs typeface="Arial" panose="020B0604020202020204" pitchFamily="34" charset="0"/>
              </a:rPr>
              <a:t>danymi osobowymi nie są pojedyncze informacje o dużym stopniu ogólności, np. sama nazwa ulicy i numer domu. </a:t>
            </a:r>
          </a:p>
        </p:txBody>
      </p:sp>
    </p:spTree>
    <p:extLst>
      <p:ext uri="{BB962C8B-B14F-4D97-AF65-F5344CB8AC3E}">
        <p14:creationId xmlns:p14="http://schemas.microsoft.com/office/powerpoint/2010/main" val="627415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rostokąt 4"/>
          <p:cNvSpPr/>
          <p:nvPr/>
        </p:nvSpPr>
        <p:spPr>
          <a:xfrm>
            <a:off x="467544" y="1127423"/>
            <a:ext cx="7598756" cy="4893647"/>
          </a:xfrm>
          <a:prstGeom prst="rect">
            <a:avLst/>
          </a:prstGeom>
        </p:spPr>
        <p:txBody>
          <a:bodyPr wrap="square">
            <a:spAutoFit/>
          </a:bodyPr>
          <a:lstStyle/>
          <a:p>
            <a:pPr algn="just">
              <a:spcBef>
                <a:spcPct val="0"/>
              </a:spcBef>
              <a:buNone/>
            </a:pPr>
            <a:r>
              <a:rPr lang="pl-PL" altLang="pl-PL" sz="2400" b="1" u="sng" dirty="0">
                <a:solidFill>
                  <a:srgbClr val="FF0000"/>
                </a:solidFill>
                <a:latin typeface="Arial" panose="020B0604020202020204" pitchFamily="34" charset="0"/>
                <a:cs typeface="Arial" panose="020B0604020202020204" pitchFamily="34" charset="0"/>
              </a:rPr>
              <a:t>Danymi osobowymi są informacje:</a:t>
            </a:r>
          </a:p>
          <a:p>
            <a:pPr algn="just">
              <a:spcBef>
                <a:spcPct val="0"/>
              </a:spcBef>
              <a:buNone/>
            </a:pPr>
            <a:endParaRPr lang="pl-PL" altLang="pl-PL" sz="2400" dirty="0">
              <a:latin typeface="Arial" panose="020B0604020202020204" pitchFamily="34" charset="0"/>
              <a:cs typeface="Arial" panose="020B0604020202020204" pitchFamily="34" charset="0"/>
            </a:endParaRPr>
          </a:p>
          <a:p>
            <a:pPr algn="just">
              <a:spcBef>
                <a:spcPct val="0"/>
              </a:spcBef>
              <a:buClr>
                <a:srgbClr val="FF0000"/>
              </a:buClr>
              <a:buSzPct val="115000"/>
            </a:pPr>
            <a:r>
              <a:rPr lang="pl-PL" altLang="pl-PL" sz="2400" dirty="0">
                <a:latin typeface="Arial" panose="020B0604020202020204" pitchFamily="34" charset="0"/>
                <a:cs typeface="Arial" panose="020B0604020202020204" pitchFamily="34" charset="0"/>
              </a:rPr>
              <a:t>●</a:t>
            </a:r>
            <a:r>
              <a:rPr lang="pl-PL" altLang="pl-PL" sz="2400" b="1" dirty="0">
                <a:solidFill>
                  <a:srgbClr val="0070C0"/>
                </a:solidFill>
                <a:latin typeface="Arial" panose="020B0604020202020204" pitchFamily="34" charset="0"/>
                <a:cs typeface="Arial" panose="020B0604020202020204" pitchFamily="34" charset="0"/>
              </a:rPr>
              <a:t>o zasadniczo niezależnych okolicznościach</a:t>
            </a:r>
            <a:r>
              <a:rPr lang="pl-PL" altLang="pl-PL" sz="2400" b="1" dirty="0">
                <a:latin typeface="Arial" panose="020B0604020202020204" pitchFamily="34" charset="0"/>
                <a:cs typeface="Arial" panose="020B0604020202020204" pitchFamily="34" charset="0"/>
              </a:rPr>
              <a:t>: </a:t>
            </a:r>
            <a:r>
              <a:rPr lang="pl-PL" altLang="pl-PL" sz="2400" dirty="0">
                <a:latin typeface="Arial" panose="020B0604020202020204" pitchFamily="34" charset="0"/>
                <a:cs typeface="Arial" panose="020B0604020202020204" pitchFamily="34" charset="0"/>
              </a:rPr>
              <a:t>imię, nazwisko, PESEL, NIP</a:t>
            </a:r>
            <a:r>
              <a:rPr lang="pl-PL" altLang="pl-PL" sz="2400" dirty="0" smtClean="0">
                <a:latin typeface="Arial" panose="020B0604020202020204" pitchFamily="34" charset="0"/>
                <a:cs typeface="Arial" panose="020B0604020202020204" pitchFamily="34" charset="0"/>
              </a:rPr>
              <a:t>, nr </a:t>
            </a:r>
            <a:r>
              <a:rPr lang="pl-PL" altLang="pl-PL" sz="2400" dirty="0">
                <a:latin typeface="Arial" panose="020B0604020202020204" pitchFamily="34" charset="0"/>
                <a:cs typeface="Arial" panose="020B0604020202020204" pitchFamily="34" charset="0"/>
              </a:rPr>
              <a:t>paszportu, DNA, grupa krwi, linie papilarne, miejsce i data urodzenia,</a:t>
            </a:r>
          </a:p>
          <a:p>
            <a:pPr algn="just">
              <a:spcBef>
                <a:spcPct val="0"/>
              </a:spcBef>
              <a:buClr>
                <a:srgbClr val="FF0000"/>
              </a:buClr>
              <a:buSzPct val="115000"/>
            </a:pPr>
            <a:r>
              <a:rPr lang="pl-PL" altLang="pl-PL" sz="2400" dirty="0">
                <a:latin typeface="Arial" panose="020B0604020202020204" pitchFamily="34" charset="0"/>
                <a:cs typeface="Arial" panose="020B0604020202020204" pitchFamily="34" charset="0"/>
              </a:rPr>
              <a:t>●</a:t>
            </a:r>
            <a:r>
              <a:rPr lang="pl-PL" altLang="pl-PL" sz="2400" b="1" u="sng" dirty="0">
                <a:solidFill>
                  <a:srgbClr val="0070C0"/>
                </a:solidFill>
                <a:latin typeface="Arial" panose="020B0604020202020204" pitchFamily="34" charset="0"/>
                <a:cs typeface="Arial" panose="020B0604020202020204" pitchFamily="34" charset="0"/>
              </a:rPr>
              <a:t>o cechach nabytych</a:t>
            </a:r>
            <a:r>
              <a:rPr lang="pl-PL" altLang="pl-PL" sz="2400" dirty="0">
                <a:latin typeface="Arial" panose="020B0604020202020204" pitchFamily="34" charset="0"/>
                <a:cs typeface="Arial" panose="020B0604020202020204" pitchFamily="34" charset="0"/>
              </a:rPr>
              <a:t>: wykształcenie, znajomość języków, stan cywilny,</a:t>
            </a:r>
          </a:p>
          <a:p>
            <a:pPr algn="just">
              <a:spcBef>
                <a:spcPct val="0"/>
              </a:spcBef>
              <a:buClr>
                <a:srgbClr val="FF0000"/>
              </a:buClr>
              <a:buSzPct val="115000"/>
            </a:pPr>
            <a:r>
              <a:rPr lang="pl-PL" altLang="pl-PL" sz="2400" dirty="0">
                <a:latin typeface="Arial" panose="020B0604020202020204" pitchFamily="34" charset="0"/>
                <a:cs typeface="Arial" panose="020B0604020202020204" pitchFamily="34" charset="0"/>
              </a:rPr>
              <a:t>●</a:t>
            </a:r>
            <a:r>
              <a:rPr lang="pl-PL" altLang="pl-PL" sz="2400" b="1" u="sng" dirty="0">
                <a:solidFill>
                  <a:srgbClr val="0070C0"/>
                </a:solidFill>
                <a:latin typeface="Arial" panose="020B0604020202020204" pitchFamily="34" charset="0"/>
                <a:cs typeface="Arial" panose="020B0604020202020204" pitchFamily="34" charset="0"/>
              </a:rPr>
              <a:t>o sytuacji majątkowej</a:t>
            </a:r>
            <a:r>
              <a:rPr lang="pl-PL" altLang="pl-PL" sz="2400" dirty="0">
                <a:solidFill>
                  <a:srgbClr val="0070C0"/>
                </a:solidFill>
                <a:latin typeface="Arial" panose="020B0604020202020204" pitchFamily="34" charset="0"/>
                <a:cs typeface="Arial" panose="020B0604020202020204" pitchFamily="34" charset="0"/>
              </a:rPr>
              <a:t>: </a:t>
            </a:r>
            <a:r>
              <a:rPr lang="pl-PL" altLang="pl-PL" sz="2400" dirty="0">
                <a:latin typeface="Arial" panose="020B0604020202020204" pitchFamily="34" charset="0"/>
                <a:cs typeface="Arial" panose="020B0604020202020204" pitchFamily="34" charset="0"/>
              </a:rPr>
              <a:t>zaległości, należności, stan konta</a:t>
            </a:r>
          </a:p>
          <a:p>
            <a:pPr algn="just">
              <a:spcBef>
                <a:spcPct val="0"/>
              </a:spcBef>
              <a:buClr>
                <a:srgbClr val="FF0000"/>
              </a:buClr>
              <a:buSzPct val="115000"/>
            </a:pPr>
            <a:r>
              <a:rPr lang="pl-PL" altLang="pl-PL" sz="2400" dirty="0">
                <a:latin typeface="Arial" panose="020B0604020202020204" pitchFamily="34" charset="0"/>
                <a:cs typeface="Arial" panose="020B0604020202020204" pitchFamily="34" charset="0"/>
              </a:rPr>
              <a:t>●</a:t>
            </a:r>
            <a:r>
              <a:rPr lang="pl-PL" altLang="pl-PL" sz="2400" b="1" u="sng" dirty="0">
                <a:solidFill>
                  <a:srgbClr val="0070C0"/>
                </a:solidFill>
                <a:latin typeface="Arial" panose="020B0604020202020204" pitchFamily="34" charset="0"/>
                <a:cs typeface="Arial" panose="020B0604020202020204" pitchFamily="34" charset="0"/>
              </a:rPr>
              <a:t>dotyczące różnych aspektów działań człowieka</a:t>
            </a:r>
            <a:r>
              <a:rPr lang="pl-PL" altLang="pl-PL" sz="2400" dirty="0">
                <a:solidFill>
                  <a:srgbClr val="0070C0"/>
                </a:solidFill>
                <a:latin typeface="Arial" panose="020B0604020202020204" pitchFamily="34" charset="0"/>
                <a:cs typeface="Arial" panose="020B0604020202020204" pitchFamily="34" charset="0"/>
              </a:rPr>
              <a:t>: </a:t>
            </a:r>
            <a:r>
              <a:rPr lang="pl-PL" altLang="pl-PL" sz="2400" dirty="0">
                <a:latin typeface="Arial" panose="020B0604020202020204" pitchFamily="34" charset="0"/>
                <a:cs typeface="Arial" panose="020B0604020202020204" pitchFamily="34" charset="0"/>
              </a:rPr>
              <a:t>podróże, uczestnictwo </a:t>
            </a:r>
            <a:r>
              <a:rPr lang="pl-PL" altLang="pl-PL" sz="2400" dirty="0" smtClean="0">
                <a:latin typeface="Arial" panose="020B0604020202020204" pitchFamily="34" charset="0"/>
                <a:cs typeface="Arial" panose="020B0604020202020204" pitchFamily="34" charset="0"/>
              </a:rPr>
              <a:t>w </a:t>
            </a:r>
            <a:r>
              <a:rPr lang="pl-PL" altLang="pl-PL" sz="2400" dirty="0">
                <a:latin typeface="Arial" panose="020B0604020202020204" pitchFamily="34" charset="0"/>
                <a:cs typeface="Arial" panose="020B0604020202020204" pitchFamily="34" charset="0"/>
              </a:rPr>
              <a:t>klubach, pobyt w szpitalu, </a:t>
            </a:r>
          </a:p>
          <a:p>
            <a:pPr algn="just">
              <a:spcBef>
                <a:spcPct val="0"/>
              </a:spcBef>
              <a:buClr>
                <a:srgbClr val="FF0000"/>
              </a:buClr>
              <a:buSzPct val="115000"/>
            </a:pPr>
            <a:r>
              <a:rPr lang="pl-PL" altLang="pl-PL" sz="2400" dirty="0">
                <a:latin typeface="Arial" panose="020B0604020202020204" pitchFamily="34" charset="0"/>
                <a:cs typeface="Arial" panose="020B0604020202020204" pitchFamily="34" charset="0"/>
              </a:rPr>
              <a:t>●uczestnictwa aktywnego lub biernego w różnych wydarzeniach</a:t>
            </a:r>
            <a:r>
              <a:rPr lang="pl-PL" altLang="pl-PL"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74947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755575" y="1127424"/>
            <a:ext cx="7472933" cy="3785652"/>
          </a:xfrm>
          <a:prstGeom prst="rect">
            <a:avLst/>
          </a:prstGeom>
        </p:spPr>
        <p:txBody>
          <a:bodyPr wrap="square">
            <a:spAutoFit/>
          </a:bodyPr>
          <a:lstStyle/>
          <a:p>
            <a:pPr algn="just"/>
            <a:r>
              <a:rPr lang="pl-PL" altLang="pl-PL" sz="2400" dirty="0">
                <a:latin typeface="Arial" panose="020B0604020202020204" pitchFamily="34" charset="0"/>
                <a:cs typeface="Arial" panose="020B0604020202020204" pitchFamily="34" charset="0"/>
              </a:rPr>
              <a:t>Osobą możliwą do zidentyfikowania jest osoba, której tożsamość można określić:</a:t>
            </a:r>
          </a:p>
          <a:p>
            <a:pPr algn="just"/>
            <a:endParaRPr lang="pl-PL" altLang="pl-PL" sz="2400" dirty="0">
              <a:latin typeface="Arial" panose="020B0604020202020204" pitchFamily="34" charset="0"/>
              <a:cs typeface="Arial" panose="020B0604020202020204" pitchFamily="34" charset="0"/>
            </a:endParaRPr>
          </a:p>
          <a:p>
            <a:pPr marL="457200" indent="-457200" algn="just">
              <a:buAutoNum type="alphaLcParenR"/>
            </a:pPr>
            <a:r>
              <a:rPr lang="pl-PL" altLang="pl-PL" sz="2400" b="1" dirty="0">
                <a:solidFill>
                  <a:srgbClr val="0070C0"/>
                </a:solidFill>
                <a:latin typeface="Arial" panose="020B0604020202020204" pitchFamily="34" charset="0"/>
                <a:cs typeface="Arial" panose="020B0604020202020204" pitchFamily="34" charset="0"/>
              </a:rPr>
              <a:t>bezpośrednio: </a:t>
            </a:r>
            <a:r>
              <a:rPr lang="pl-PL" altLang="pl-PL" sz="2400" b="1" dirty="0">
                <a:latin typeface="Arial" panose="020B0604020202020204" pitchFamily="34" charset="0"/>
                <a:cs typeface="Arial" panose="020B0604020202020204" pitchFamily="34" charset="0"/>
              </a:rPr>
              <a:t>imię i nazwisko wraz z adresem zamieszkania,</a:t>
            </a:r>
          </a:p>
          <a:p>
            <a:pPr marL="457200" indent="-457200" algn="just">
              <a:buAutoNum type="alphaLcParenR"/>
            </a:pPr>
            <a:r>
              <a:rPr lang="pl-PL" altLang="pl-PL" sz="2400" b="1" dirty="0">
                <a:solidFill>
                  <a:srgbClr val="0070C0"/>
                </a:solidFill>
                <a:latin typeface="Arial" panose="020B0604020202020204" pitchFamily="34" charset="0"/>
                <a:cs typeface="Arial" panose="020B0604020202020204" pitchFamily="34" charset="0"/>
              </a:rPr>
              <a:t>pośrednio: </a:t>
            </a:r>
            <a:r>
              <a:rPr lang="pl-PL" altLang="pl-PL" sz="2400" dirty="0">
                <a:latin typeface="Arial" panose="020B0604020202020204" pitchFamily="34" charset="0"/>
                <a:cs typeface="Arial" panose="020B0604020202020204" pitchFamily="34" charset="0"/>
              </a:rPr>
              <a:t>np.: </a:t>
            </a:r>
            <a:r>
              <a:rPr lang="pl-PL" altLang="pl-PL" sz="2400" b="1" dirty="0">
                <a:latin typeface="Arial" panose="020B0604020202020204" pitchFamily="34" charset="0"/>
                <a:cs typeface="Arial" panose="020B0604020202020204" pitchFamily="34" charset="0"/>
              </a:rPr>
              <a:t>„</a:t>
            </a:r>
            <a:r>
              <a:rPr lang="pl-PL" altLang="pl-PL" sz="2400" b="1" i="1" dirty="0">
                <a:latin typeface="Arial" panose="020B0604020202020204" pitchFamily="34" charset="0"/>
                <a:cs typeface="Arial" panose="020B0604020202020204" pitchFamily="34" charset="0"/>
              </a:rPr>
              <a:t>najemca lokalu nr XX, przy </a:t>
            </a:r>
            <a:r>
              <a:rPr lang="pl-PL" altLang="pl-PL" sz="2400" b="1" i="1" dirty="0" smtClean="0">
                <a:latin typeface="Arial" panose="020B0604020202020204" pitchFamily="34" charset="0"/>
                <a:cs typeface="Arial" panose="020B0604020202020204" pitchFamily="34" charset="0"/>
              </a:rPr>
              <a:t>            ul </a:t>
            </a:r>
            <a:r>
              <a:rPr lang="pl-PL" altLang="pl-PL" sz="2400" b="1" i="1" dirty="0">
                <a:latin typeface="Arial" panose="020B0604020202020204" pitchFamily="34" charset="0"/>
                <a:cs typeface="Arial" panose="020B0604020202020204" pitchFamily="34" charset="0"/>
              </a:rPr>
              <a:t>____, zalega z zapłatą za usługi komunalne na kwotę ___”, lub „wieloletni dyrektor </a:t>
            </a:r>
            <a:r>
              <a:rPr lang="pl-PL" altLang="pl-PL" sz="2400" b="1" i="1" dirty="0" smtClean="0">
                <a:latin typeface="Arial" panose="020B0604020202020204" pitchFamily="34" charset="0"/>
                <a:cs typeface="Arial" panose="020B0604020202020204" pitchFamily="34" charset="0"/>
              </a:rPr>
              <a:t>                    w </a:t>
            </a:r>
            <a:r>
              <a:rPr lang="pl-PL" altLang="pl-PL" sz="2400" b="1" i="1" dirty="0">
                <a:latin typeface="Arial" panose="020B0604020202020204" pitchFamily="34" charset="0"/>
                <a:cs typeface="Arial" panose="020B0604020202020204" pitchFamily="34" charset="0"/>
              </a:rPr>
              <a:t>latach …….-……. Wydziału Polityki Społecznej UW w Warszawie.”</a:t>
            </a:r>
            <a:r>
              <a:rPr lang="pl-PL" altLang="pl-PL" sz="24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20374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629753" y="1178119"/>
            <a:ext cx="7598756" cy="6075509"/>
          </a:xfrm>
          <a:prstGeom prst="rect">
            <a:avLst/>
          </a:prstGeom>
        </p:spPr>
        <p:txBody>
          <a:bodyPr wrap="square">
            <a:spAutoFit/>
          </a:bodyPr>
          <a:lstStyle/>
          <a:p>
            <a:pPr marL="355600" lvl="0" indent="-177800">
              <a:lnSpc>
                <a:spcPct val="120000"/>
              </a:lnSpc>
            </a:pPr>
            <a:r>
              <a:rPr lang="pl-PL" u="sng" dirty="0" smtClean="0">
                <a:latin typeface="Arial" panose="020B0604020202020204" pitchFamily="34" charset="0"/>
                <a:cs typeface="Arial" panose="020B0604020202020204" pitchFamily="34" charset="0"/>
              </a:rPr>
              <a:t>Dane osobowe zwykłe</a:t>
            </a:r>
          </a:p>
          <a:p>
            <a:pPr marL="355600" lvl="0" indent="-177800">
              <a:lnSpc>
                <a:spcPct val="120000"/>
              </a:lnSpc>
            </a:pPr>
            <a:endParaRPr lang="pl-PL" dirty="0">
              <a:latin typeface="Arial" panose="020B0604020202020204" pitchFamily="34" charset="0"/>
              <a:cs typeface="Arial" panose="020B0604020202020204" pitchFamily="34" charset="0"/>
            </a:endParaRPr>
          </a:p>
          <a:p>
            <a:pPr marL="355600" lvl="0" indent="-177800">
              <a:lnSpc>
                <a:spcPct val="120000"/>
              </a:lnSpc>
            </a:pPr>
            <a:r>
              <a:rPr lang="pl-PL" dirty="0" smtClean="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imię </a:t>
            </a:r>
          </a:p>
          <a:p>
            <a:pPr marL="355600" lvl="0" indent="-177800">
              <a:lnSpc>
                <a:spcPct val="120000"/>
              </a:lnSpc>
            </a:pPr>
            <a:r>
              <a:rPr lang="pl-PL" dirty="0">
                <a:latin typeface="Arial" panose="020B0604020202020204" pitchFamily="34" charset="0"/>
                <a:cs typeface="Arial" panose="020B0604020202020204" pitchFamily="34" charset="0"/>
              </a:rPr>
              <a:t>■</a:t>
            </a:r>
            <a:r>
              <a:rPr lang="pl-PL" dirty="0" smtClean="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nazwisko</a:t>
            </a:r>
          </a:p>
          <a:p>
            <a:pPr marL="355600" lvl="0" indent="-177800">
              <a:lnSpc>
                <a:spcPct val="120000"/>
              </a:lnSpc>
            </a:pPr>
            <a:r>
              <a:rPr lang="pl-PL" dirty="0" smtClean="0">
                <a:latin typeface="Arial" panose="020B0604020202020204" pitchFamily="34" charset="0"/>
                <a:cs typeface="Arial" panose="020B0604020202020204" pitchFamily="34" charset="0"/>
              </a:rPr>
              <a:t>■ adres </a:t>
            </a:r>
            <a:r>
              <a:rPr lang="pl-PL" dirty="0">
                <a:latin typeface="Arial" panose="020B0604020202020204" pitchFamily="34" charset="0"/>
                <a:cs typeface="Arial" panose="020B0604020202020204" pitchFamily="34" charset="0"/>
              </a:rPr>
              <a:t>zamieszkania</a:t>
            </a:r>
          </a:p>
          <a:p>
            <a:pPr marL="355600" lvl="0" indent="-177800">
              <a:lnSpc>
                <a:spcPct val="120000"/>
              </a:lnSpc>
            </a:pPr>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PESEL</a:t>
            </a:r>
            <a:endParaRPr lang="pl-PL" dirty="0">
              <a:latin typeface="Arial" panose="020B0604020202020204" pitchFamily="34" charset="0"/>
              <a:cs typeface="Arial" panose="020B0604020202020204" pitchFamily="34" charset="0"/>
            </a:endParaRPr>
          </a:p>
          <a:p>
            <a:pPr marL="355600" lvl="0" indent="-177800">
              <a:lnSpc>
                <a:spcPct val="120000"/>
              </a:lnSpc>
            </a:pPr>
            <a:r>
              <a:rPr lang="pl-PL" dirty="0">
                <a:latin typeface="Arial" panose="020B0604020202020204" pitchFamily="34" charset="0"/>
                <a:cs typeface="Arial" panose="020B0604020202020204" pitchFamily="34" charset="0"/>
              </a:rPr>
              <a:t>■</a:t>
            </a:r>
            <a:r>
              <a:rPr lang="pl-PL" dirty="0" smtClean="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NIP </a:t>
            </a:r>
          </a:p>
          <a:p>
            <a:pPr marL="355600" lvl="0" indent="-177800">
              <a:lnSpc>
                <a:spcPct val="120000"/>
              </a:lnSpc>
            </a:pPr>
            <a:r>
              <a:rPr lang="pl-PL" dirty="0">
                <a:latin typeface="Arial" panose="020B0604020202020204" pitchFamily="34" charset="0"/>
                <a:cs typeface="Arial" panose="020B0604020202020204" pitchFamily="34" charset="0"/>
              </a:rPr>
              <a:t>■</a:t>
            </a:r>
            <a:r>
              <a:rPr lang="pl-PL" dirty="0" smtClean="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numer i seria dowodu osobistego</a:t>
            </a:r>
          </a:p>
          <a:p>
            <a:pPr marL="355600" lvl="0" indent="-177800">
              <a:lnSpc>
                <a:spcPct val="120000"/>
              </a:lnSpc>
            </a:pPr>
            <a:r>
              <a:rPr lang="pl-PL" dirty="0" smtClean="0">
                <a:latin typeface="Arial" panose="020B0604020202020204" pitchFamily="34" charset="0"/>
                <a:cs typeface="Arial" panose="020B0604020202020204" pitchFamily="34" charset="0"/>
              </a:rPr>
              <a:t>■ wykształcenie</a:t>
            </a:r>
            <a:endParaRPr lang="pl-PL" dirty="0">
              <a:latin typeface="Arial" panose="020B0604020202020204" pitchFamily="34" charset="0"/>
              <a:cs typeface="Arial" panose="020B0604020202020204" pitchFamily="34" charset="0"/>
            </a:endParaRPr>
          </a:p>
          <a:p>
            <a:pPr marL="355600" lvl="0" indent="-177800">
              <a:lnSpc>
                <a:spcPct val="120000"/>
              </a:lnSpc>
            </a:pPr>
            <a:r>
              <a:rPr lang="pl-PL" dirty="0">
                <a:latin typeface="Arial" panose="020B0604020202020204" pitchFamily="34" charset="0"/>
                <a:cs typeface="Arial" panose="020B0604020202020204" pitchFamily="34" charset="0"/>
              </a:rPr>
              <a:t>■</a:t>
            </a:r>
            <a:r>
              <a:rPr lang="pl-PL" dirty="0" smtClean="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zawód</a:t>
            </a:r>
          </a:p>
          <a:p>
            <a:pPr marL="355600" lvl="0" indent="-177800">
              <a:lnSpc>
                <a:spcPct val="120000"/>
              </a:lnSpc>
            </a:pPr>
            <a:r>
              <a:rPr lang="pl-PL" dirty="0">
                <a:latin typeface="Arial" panose="020B0604020202020204" pitchFamily="34" charset="0"/>
                <a:cs typeface="Arial" panose="020B0604020202020204" pitchFamily="34" charset="0"/>
              </a:rPr>
              <a:t>■</a:t>
            </a:r>
            <a:r>
              <a:rPr lang="pl-PL" dirty="0" smtClean="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płeć</a:t>
            </a:r>
          </a:p>
          <a:p>
            <a:pPr marL="355600" lvl="0" indent="-177800">
              <a:lnSpc>
                <a:spcPct val="120000"/>
              </a:lnSpc>
            </a:pPr>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numer </a:t>
            </a:r>
            <a:r>
              <a:rPr lang="pl-PL" dirty="0">
                <a:latin typeface="Arial" panose="020B0604020202020204" pitchFamily="34" charset="0"/>
                <a:cs typeface="Arial" panose="020B0604020202020204" pitchFamily="34" charset="0"/>
              </a:rPr>
              <a:t>telefonu </a:t>
            </a:r>
            <a:endParaRPr lang="pl-PL" dirty="0" smtClean="0">
              <a:latin typeface="Arial" panose="020B0604020202020204" pitchFamily="34" charset="0"/>
              <a:cs typeface="Arial" panose="020B0604020202020204" pitchFamily="34" charset="0"/>
            </a:endParaRPr>
          </a:p>
          <a:p>
            <a:pPr marL="355600" lvl="0" indent="-177800">
              <a:lnSpc>
                <a:spcPct val="120000"/>
              </a:lnSpc>
            </a:pPr>
            <a:endParaRPr lang="pl-PL" dirty="0">
              <a:latin typeface="Calibri" pitchFamily="34" charset="0"/>
            </a:endParaRPr>
          </a:p>
          <a:p>
            <a:pPr marL="355600" lvl="0" indent="-177800">
              <a:lnSpc>
                <a:spcPct val="120000"/>
              </a:lnSpc>
            </a:pPr>
            <a:endParaRPr lang="pl-PL" dirty="0" smtClean="0">
              <a:latin typeface="Calibri" pitchFamily="34" charset="0"/>
            </a:endParaRPr>
          </a:p>
          <a:p>
            <a:pPr marL="355600" lvl="0" indent="-177800">
              <a:lnSpc>
                <a:spcPct val="120000"/>
              </a:lnSpc>
            </a:pPr>
            <a:endParaRPr lang="pl-PL" dirty="0">
              <a:latin typeface="Calibri" pitchFamily="34" charset="0"/>
            </a:endParaRPr>
          </a:p>
          <a:p>
            <a:pPr marL="355600" lvl="0" indent="-177800">
              <a:lnSpc>
                <a:spcPct val="120000"/>
              </a:lnSpc>
            </a:pPr>
            <a:endParaRPr lang="pl-PL" dirty="0" smtClean="0">
              <a:latin typeface="Calibri" pitchFamily="34" charset="0"/>
            </a:endParaRPr>
          </a:p>
          <a:p>
            <a:pPr marL="355600" lvl="0" indent="-177800">
              <a:lnSpc>
                <a:spcPct val="120000"/>
              </a:lnSpc>
            </a:pPr>
            <a:endParaRPr lang="pl-PL" dirty="0">
              <a:latin typeface="Calibri" pitchFamily="34" charset="0"/>
            </a:endParaRPr>
          </a:p>
          <a:p>
            <a:pPr marL="355600" lvl="0" indent="-177800">
              <a:lnSpc>
                <a:spcPct val="120000"/>
              </a:lnSpc>
            </a:pPr>
            <a:endParaRPr lang="pl-PL" dirty="0">
              <a:latin typeface="Calibri" pitchFamily="34" charset="0"/>
            </a:endParaRPr>
          </a:p>
        </p:txBody>
      </p:sp>
      <p:pic>
        <p:nvPicPr>
          <p:cNvPr id="5" name="Picture 2" descr="Znalezione obrazy dla zapytania wzÃ³r dowodu osobiste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1700808"/>
            <a:ext cx="3333750" cy="18383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Znalezione obrazy dla zapytania wzÃ³r dowodu osobiste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3812637"/>
            <a:ext cx="333375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208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629753" y="1175048"/>
            <a:ext cx="7598756" cy="5078313"/>
          </a:xfrm>
          <a:prstGeom prst="rect">
            <a:avLst/>
          </a:prstGeom>
        </p:spPr>
        <p:txBody>
          <a:bodyPr wrap="square">
            <a:spAutoFit/>
          </a:bodyPr>
          <a:lstStyle/>
          <a:p>
            <a:pPr marL="269875" lvl="0" indent="-177800">
              <a:lnSpc>
                <a:spcPct val="120000"/>
              </a:lnSpc>
            </a:pPr>
            <a:r>
              <a:rPr lang="pl-PL" b="1" u="sng" dirty="0" smtClean="0">
                <a:latin typeface="Arial" panose="020B0604020202020204" pitchFamily="34" charset="0"/>
                <a:cs typeface="Arial" panose="020B0604020202020204" pitchFamily="34" charset="0"/>
              </a:rPr>
              <a:t>Dane osobowe wrażliwe (sensytywne – RODO – szczególne          </a:t>
            </a:r>
          </a:p>
          <a:p>
            <a:pPr marL="269875" lvl="0" indent="-177800">
              <a:lnSpc>
                <a:spcPct val="120000"/>
              </a:lnSpc>
            </a:pPr>
            <a:r>
              <a:rPr lang="pl-PL" b="1" dirty="0">
                <a:latin typeface="Arial" panose="020B0604020202020204" pitchFamily="34" charset="0"/>
                <a:cs typeface="Arial" panose="020B0604020202020204" pitchFamily="34" charset="0"/>
              </a:rPr>
              <a:t> </a:t>
            </a:r>
            <a:r>
              <a:rPr lang="pl-PL" b="1" dirty="0" smtClean="0">
                <a:latin typeface="Arial" panose="020B0604020202020204" pitchFamily="34" charset="0"/>
                <a:cs typeface="Arial" panose="020B0604020202020204" pitchFamily="34" charset="0"/>
              </a:rPr>
              <a:t>                                   </a:t>
            </a:r>
            <a:r>
              <a:rPr lang="pl-PL" b="1" u="sng" dirty="0" smtClean="0">
                <a:latin typeface="Arial" panose="020B0604020202020204" pitchFamily="34" charset="0"/>
                <a:cs typeface="Arial" panose="020B0604020202020204" pitchFamily="34" charset="0"/>
              </a:rPr>
              <a:t>kategorie danych)</a:t>
            </a:r>
          </a:p>
          <a:p>
            <a:pPr marL="450850" lvl="0" indent="-177800">
              <a:lnSpc>
                <a:spcPct val="120000"/>
              </a:lnSpc>
            </a:pPr>
            <a:endParaRPr lang="pl-PL" dirty="0" smtClean="0">
              <a:latin typeface="Arial" panose="020B0604020202020204" pitchFamily="34" charset="0"/>
              <a:cs typeface="Arial" panose="020B0604020202020204" pitchFamily="34" charset="0"/>
            </a:endParaRPr>
          </a:p>
          <a:p>
            <a:pPr marL="450850" lvl="0" indent="-177800">
              <a:lnSpc>
                <a:spcPct val="120000"/>
              </a:lnSpc>
            </a:pPr>
            <a:endParaRPr lang="pl-PL" dirty="0">
              <a:latin typeface="Arial" panose="020B0604020202020204" pitchFamily="34" charset="0"/>
              <a:cs typeface="Arial" panose="020B0604020202020204" pitchFamily="34" charset="0"/>
            </a:endParaRPr>
          </a:p>
          <a:p>
            <a:pPr marL="450850" lvl="0" indent="-177800">
              <a:lnSpc>
                <a:spcPct val="120000"/>
              </a:lnSpc>
            </a:pPr>
            <a:r>
              <a:rPr lang="pl-PL" dirty="0" smtClean="0">
                <a:latin typeface="Arial" panose="020B0604020202020204" pitchFamily="34" charset="0"/>
                <a:cs typeface="Arial" panose="020B0604020202020204" pitchFamily="34" charset="0"/>
              </a:rPr>
              <a:t>■ pochodzenie </a:t>
            </a:r>
            <a:r>
              <a:rPr lang="pl-PL" dirty="0">
                <a:latin typeface="Arial" panose="020B0604020202020204" pitchFamily="34" charset="0"/>
                <a:cs typeface="Arial" panose="020B0604020202020204" pitchFamily="34" charset="0"/>
              </a:rPr>
              <a:t>rasowe lub etniczne</a:t>
            </a:r>
          </a:p>
          <a:p>
            <a:pPr marL="450850" lvl="0" indent="-177800">
              <a:lnSpc>
                <a:spcPct val="120000"/>
              </a:lnSpc>
            </a:pPr>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poglądy </a:t>
            </a:r>
            <a:r>
              <a:rPr lang="pl-PL" dirty="0">
                <a:latin typeface="Arial" panose="020B0604020202020204" pitchFamily="34" charset="0"/>
                <a:cs typeface="Arial" panose="020B0604020202020204" pitchFamily="34" charset="0"/>
              </a:rPr>
              <a:t>polityczne</a:t>
            </a:r>
          </a:p>
          <a:p>
            <a:pPr marL="450850" lvl="0" indent="-177800">
              <a:lnSpc>
                <a:spcPct val="120000"/>
              </a:lnSpc>
            </a:pPr>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przekonania </a:t>
            </a:r>
            <a:r>
              <a:rPr lang="pl-PL" dirty="0">
                <a:latin typeface="Arial" panose="020B0604020202020204" pitchFamily="34" charset="0"/>
                <a:cs typeface="Arial" panose="020B0604020202020204" pitchFamily="34" charset="0"/>
              </a:rPr>
              <a:t>religijne lub </a:t>
            </a:r>
            <a:r>
              <a:rPr lang="pl-PL" dirty="0" smtClean="0">
                <a:latin typeface="Arial" panose="020B0604020202020204" pitchFamily="34" charset="0"/>
                <a:cs typeface="Arial" panose="020B0604020202020204" pitchFamily="34" charset="0"/>
              </a:rPr>
              <a:t>światopoglądowe</a:t>
            </a:r>
            <a:endParaRPr lang="pl-PL" dirty="0">
              <a:latin typeface="Arial" panose="020B0604020202020204" pitchFamily="34" charset="0"/>
              <a:cs typeface="Arial" panose="020B0604020202020204" pitchFamily="34" charset="0"/>
            </a:endParaRPr>
          </a:p>
          <a:p>
            <a:pPr marL="450850" lvl="0" indent="-177800">
              <a:lnSpc>
                <a:spcPct val="120000"/>
              </a:lnSpc>
            </a:pPr>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przynależność do związków zawodowych</a:t>
            </a:r>
            <a:endParaRPr lang="pl-PL" dirty="0">
              <a:latin typeface="Arial" panose="020B0604020202020204" pitchFamily="34" charset="0"/>
              <a:cs typeface="Arial" panose="020B0604020202020204" pitchFamily="34" charset="0"/>
            </a:endParaRPr>
          </a:p>
          <a:p>
            <a:pPr marL="450850" lvl="0" indent="-177800">
              <a:lnSpc>
                <a:spcPct val="120000"/>
              </a:lnSpc>
            </a:pPr>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dane genetyczne, dane biometryczne</a:t>
            </a:r>
            <a:endParaRPr lang="pl-PL" dirty="0">
              <a:latin typeface="Arial" panose="020B0604020202020204" pitchFamily="34" charset="0"/>
              <a:cs typeface="Arial" panose="020B0604020202020204" pitchFamily="34" charset="0"/>
            </a:endParaRPr>
          </a:p>
          <a:p>
            <a:pPr marL="450850" lvl="0" indent="-177800">
              <a:lnSpc>
                <a:spcPct val="120000"/>
              </a:lnSpc>
            </a:pPr>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dane dotyczące zdrowia</a:t>
            </a:r>
            <a:endParaRPr lang="pl-PL" dirty="0">
              <a:latin typeface="Arial" panose="020B0604020202020204" pitchFamily="34" charset="0"/>
              <a:cs typeface="Arial" panose="020B0604020202020204" pitchFamily="34" charset="0"/>
            </a:endParaRPr>
          </a:p>
          <a:p>
            <a:pPr marL="450850" lvl="0" indent="-177800">
              <a:lnSpc>
                <a:spcPct val="120000"/>
              </a:lnSpc>
            </a:pPr>
            <a:r>
              <a:rPr lang="pl-PL" dirty="0">
                <a:latin typeface="Arial" panose="020B0604020202020204" pitchFamily="34" charset="0"/>
                <a:cs typeface="Arial" panose="020B0604020202020204" pitchFamily="34" charset="0"/>
              </a:rPr>
              <a:t>■ dane dotyczące </a:t>
            </a:r>
            <a:r>
              <a:rPr lang="pl-PL" dirty="0" smtClean="0">
                <a:latin typeface="Arial" panose="020B0604020202020204" pitchFamily="34" charset="0"/>
                <a:cs typeface="Arial" panose="020B0604020202020204" pitchFamily="34" charset="0"/>
              </a:rPr>
              <a:t>seksualności</a:t>
            </a:r>
          </a:p>
          <a:p>
            <a:pPr marL="450850" lvl="0" indent="-177800">
              <a:lnSpc>
                <a:spcPct val="120000"/>
              </a:lnSpc>
            </a:pPr>
            <a:endParaRPr lang="pl-PL" dirty="0">
              <a:latin typeface="Franklin Gothic Medium"/>
            </a:endParaRPr>
          </a:p>
          <a:p>
            <a:pPr marL="450850" lvl="0" indent="-177800">
              <a:lnSpc>
                <a:spcPct val="120000"/>
              </a:lnSpc>
            </a:pPr>
            <a:endParaRPr lang="pl-PL" dirty="0" smtClean="0">
              <a:latin typeface="Franklin Gothic Medium"/>
            </a:endParaRPr>
          </a:p>
          <a:p>
            <a:pPr marL="450850" lvl="0" indent="-177800">
              <a:lnSpc>
                <a:spcPct val="120000"/>
              </a:lnSpc>
            </a:pPr>
            <a:endParaRPr lang="pl-PL" dirty="0">
              <a:latin typeface="Franklin Gothic Medium"/>
            </a:endParaRPr>
          </a:p>
          <a:p>
            <a:pPr marL="450850" lvl="0" indent="-177800">
              <a:lnSpc>
                <a:spcPct val="120000"/>
              </a:lnSpc>
            </a:pPr>
            <a:endParaRPr lang="pl-PL" dirty="0" smtClean="0">
              <a:latin typeface="Franklin Gothic Medium"/>
            </a:endParaRPr>
          </a:p>
        </p:txBody>
      </p:sp>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4293" y="1905642"/>
            <a:ext cx="1944216"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3819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a:xfrm>
            <a:off x="456109" y="1484784"/>
            <a:ext cx="7772400" cy="2952329"/>
          </a:xfrm>
        </p:spPr>
        <p:txBody>
          <a:bodyPr>
            <a:normAutofit fontScale="90000"/>
          </a:bodyPr>
          <a:lstStyle/>
          <a:p>
            <a:pPr algn="ctr">
              <a:lnSpc>
                <a:spcPct val="115000"/>
              </a:lnSpc>
              <a:spcAft>
                <a:spcPts val="1000"/>
              </a:spcAft>
            </a:pPr>
            <a:r>
              <a:rPr lang="pl-PL" sz="4000" dirty="0" smtClean="0">
                <a:effectLst/>
                <a:latin typeface="Arial"/>
                <a:ea typeface="Calibri"/>
                <a:cs typeface="Calibri"/>
              </a:rPr>
              <a:t> </a:t>
            </a:r>
            <a:br>
              <a:rPr lang="pl-PL" sz="4000" dirty="0" smtClean="0">
                <a:effectLst/>
                <a:latin typeface="Arial"/>
                <a:ea typeface="Calibri"/>
                <a:cs typeface="Calibri"/>
              </a:rPr>
            </a:br>
            <a:r>
              <a:rPr lang="pl-PL" sz="3100" b="1" dirty="0" smtClean="0">
                <a:solidFill>
                  <a:srgbClr val="262626"/>
                </a:solidFill>
                <a:latin typeface="Arial" panose="020B0604020202020204" pitchFamily="34" charset="0"/>
                <a:ea typeface="Calibri"/>
                <a:cs typeface="Arial" panose="020B0604020202020204" pitchFamily="34" charset="0"/>
              </a:rPr>
              <a:t>Ochrona </a:t>
            </a:r>
            <a:r>
              <a:rPr lang="pl-PL" sz="3100" b="1" dirty="0">
                <a:solidFill>
                  <a:srgbClr val="262626"/>
                </a:solidFill>
                <a:latin typeface="Arial" panose="020B0604020202020204" pitchFamily="34" charset="0"/>
                <a:ea typeface="Calibri"/>
                <a:cs typeface="Arial" panose="020B0604020202020204" pitchFamily="34" charset="0"/>
              </a:rPr>
              <a:t>Danych </a:t>
            </a:r>
            <a:r>
              <a:rPr lang="pl-PL" sz="3100" b="1" dirty="0" smtClean="0">
                <a:solidFill>
                  <a:srgbClr val="262626"/>
                </a:solidFill>
                <a:latin typeface="Arial" panose="020B0604020202020204" pitchFamily="34" charset="0"/>
                <a:ea typeface="Calibri"/>
                <a:cs typeface="Arial" panose="020B0604020202020204" pitchFamily="34" charset="0"/>
              </a:rPr>
              <a:t>Osobowych w </a:t>
            </a:r>
            <a:r>
              <a:rPr lang="pl-PL" sz="3100" b="1" dirty="0">
                <a:solidFill>
                  <a:srgbClr val="262626"/>
                </a:solidFill>
                <a:latin typeface="Arial" panose="020B0604020202020204" pitchFamily="34" charset="0"/>
                <a:ea typeface="Calibri"/>
                <a:cs typeface="Arial" panose="020B0604020202020204" pitchFamily="34" charset="0"/>
              </a:rPr>
              <a:t>praktyce </a:t>
            </a:r>
            <a:r>
              <a:rPr lang="pl-PL" sz="3100" b="1" dirty="0" smtClean="0">
                <a:solidFill>
                  <a:srgbClr val="262626"/>
                </a:solidFill>
                <a:latin typeface="Arial" panose="020B0604020202020204" pitchFamily="34" charset="0"/>
                <a:ea typeface="Calibri"/>
                <a:cs typeface="Arial" panose="020B0604020202020204" pitchFamily="34" charset="0"/>
              </a:rPr>
              <a:t>                    w </a:t>
            </a:r>
            <a:r>
              <a:rPr lang="pl-PL" sz="3100" b="1" dirty="0">
                <a:solidFill>
                  <a:srgbClr val="262626"/>
                </a:solidFill>
                <a:latin typeface="Arial" panose="020B0604020202020204" pitchFamily="34" charset="0"/>
                <a:ea typeface="Calibri"/>
                <a:cs typeface="Arial" panose="020B0604020202020204" pitchFamily="34" charset="0"/>
              </a:rPr>
              <a:t>perspektywie nowego stanu prawnego (RODO) </a:t>
            </a:r>
            <a:r>
              <a:rPr lang="pl-PL" sz="3100" b="1" dirty="0" smtClean="0">
                <a:solidFill>
                  <a:srgbClr val="262626"/>
                </a:solidFill>
                <a:latin typeface="Arial" panose="020B0604020202020204" pitchFamily="34" charset="0"/>
                <a:ea typeface="Calibri"/>
                <a:cs typeface="Arial" panose="020B0604020202020204" pitchFamily="34" charset="0"/>
              </a:rPr>
              <a:t>                                       </a:t>
            </a:r>
            <a:br>
              <a:rPr lang="pl-PL" sz="3100" b="1" dirty="0" smtClean="0">
                <a:solidFill>
                  <a:srgbClr val="262626"/>
                </a:solidFill>
                <a:latin typeface="Arial" panose="020B0604020202020204" pitchFamily="34" charset="0"/>
                <a:ea typeface="Calibri"/>
                <a:cs typeface="Arial" panose="020B0604020202020204" pitchFamily="34" charset="0"/>
              </a:rPr>
            </a:br>
            <a:r>
              <a:rPr lang="pl-PL" sz="3100" b="1" dirty="0" smtClean="0">
                <a:solidFill>
                  <a:srgbClr val="262626"/>
                </a:solidFill>
                <a:latin typeface="Arial" panose="020B0604020202020204" pitchFamily="34" charset="0"/>
                <a:ea typeface="Calibri"/>
                <a:cs typeface="Arial" panose="020B0604020202020204" pitchFamily="34" charset="0"/>
              </a:rPr>
              <a:t>–</a:t>
            </a:r>
            <a:r>
              <a:rPr lang="pl-PL" sz="3100" dirty="0">
                <a:latin typeface="Arial" panose="020B0604020202020204" pitchFamily="34" charset="0"/>
                <a:ea typeface="Calibri"/>
                <a:cs typeface="Arial" panose="020B0604020202020204" pitchFamily="34" charset="0"/>
              </a:rPr>
              <a:t/>
            </a:r>
            <a:br>
              <a:rPr lang="pl-PL" sz="3100" dirty="0">
                <a:latin typeface="Arial" panose="020B0604020202020204" pitchFamily="34" charset="0"/>
                <a:ea typeface="Calibri"/>
                <a:cs typeface="Arial" panose="020B0604020202020204" pitchFamily="34" charset="0"/>
              </a:rPr>
            </a:br>
            <a:r>
              <a:rPr lang="pl-PL" sz="2700" b="1" dirty="0">
                <a:solidFill>
                  <a:srgbClr val="262626"/>
                </a:solidFill>
                <a:latin typeface="Arial" panose="020B0604020202020204" pitchFamily="34" charset="0"/>
                <a:ea typeface="Calibri"/>
                <a:cs typeface="Arial" panose="020B0604020202020204" pitchFamily="34" charset="0"/>
              </a:rPr>
              <a:t>S</a:t>
            </a:r>
            <a:r>
              <a:rPr lang="pl-PL" sz="2700" b="1" dirty="0" smtClean="0">
                <a:solidFill>
                  <a:srgbClr val="262626"/>
                </a:solidFill>
                <a:latin typeface="Arial" panose="020B0604020202020204" pitchFamily="34" charset="0"/>
                <a:ea typeface="Calibri"/>
                <a:cs typeface="Arial" panose="020B0604020202020204" pitchFamily="34" charset="0"/>
              </a:rPr>
              <a:t>zkolenie </a:t>
            </a:r>
            <a:r>
              <a:rPr lang="pl-PL" sz="2700" b="1" dirty="0">
                <a:solidFill>
                  <a:srgbClr val="262626"/>
                </a:solidFill>
                <a:latin typeface="Arial" panose="020B0604020202020204" pitchFamily="34" charset="0"/>
                <a:ea typeface="Calibri"/>
                <a:cs typeface="Arial" panose="020B0604020202020204" pitchFamily="34" charset="0"/>
              </a:rPr>
              <a:t>i warsztaty dla organizacji pozarządowych </a:t>
            </a:r>
            <a:r>
              <a:rPr lang="pl-PL" sz="2700" b="1" dirty="0" smtClean="0">
                <a:solidFill>
                  <a:srgbClr val="262626"/>
                </a:solidFill>
                <a:latin typeface="Arial" panose="020B0604020202020204" pitchFamily="34" charset="0"/>
                <a:ea typeface="Calibri"/>
                <a:cs typeface="Arial" panose="020B0604020202020204" pitchFamily="34" charset="0"/>
              </a:rPr>
              <a:t>(NOG) </a:t>
            </a:r>
            <a:r>
              <a:rPr lang="pl-PL" sz="2700" b="1" dirty="0">
                <a:solidFill>
                  <a:srgbClr val="262626"/>
                </a:solidFill>
                <a:latin typeface="Arial" panose="020B0604020202020204" pitchFamily="34" charset="0"/>
                <a:ea typeface="Calibri"/>
                <a:cs typeface="Arial" panose="020B0604020202020204" pitchFamily="34" charset="0"/>
              </a:rPr>
              <a:t>z województwa </a:t>
            </a:r>
            <a:r>
              <a:rPr lang="pl-PL" sz="2700" b="1" dirty="0" smtClean="0">
                <a:solidFill>
                  <a:srgbClr val="262626"/>
                </a:solidFill>
                <a:latin typeface="Arial" panose="020B0604020202020204" pitchFamily="34" charset="0"/>
                <a:ea typeface="Calibri"/>
                <a:cs typeface="Arial" panose="020B0604020202020204" pitchFamily="34" charset="0"/>
              </a:rPr>
              <a:t>Kujawsko - Pomorskiego </a:t>
            </a:r>
            <a:endParaRPr lang="pl-PL" sz="2700" dirty="0">
              <a:latin typeface="Arial" panose="020B0604020202020204" pitchFamily="34" charset="0"/>
              <a:cs typeface="Arial" panose="020B0604020202020204" pitchFamily="34" charset="0"/>
            </a:endParaRPr>
          </a:p>
        </p:txBody>
      </p:sp>
      <p:sp>
        <p:nvSpPr>
          <p:cNvPr id="5" name="Podtytuł 4"/>
          <p:cNvSpPr>
            <a:spLocks noGrp="1"/>
          </p:cNvSpPr>
          <p:nvPr>
            <p:ph type="subTitle" idx="1"/>
          </p:nvPr>
        </p:nvSpPr>
        <p:spPr>
          <a:xfrm>
            <a:off x="755576" y="5157192"/>
            <a:ext cx="5256584" cy="720080"/>
          </a:xfrm>
        </p:spPr>
        <p:txBody>
          <a:bodyPr>
            <a:normAutofit fontScale="40000" lnSpcReduction="20000"/>
          </a:bodyPr>
          <a:lstStyle/>
          <a:p>
            <a:pPr marR="64008" lvl="0">
              <a:spcBef>
                <a:spcPts val="400"/>
              </a:spcBef>
              <a:buClr>
                <a:srgbClr val="2DA2BF"/>
              </a:buClr>
              <a:buSzPct val="68000"/>
            </a:pPr>
            <a:r>
              <a:rPr lang="pl-PL" sz="4500" b="1" dirty="0" smtClean="0">
                <a:solidFill>
                  <a:prstClr val="black"/>
                </a:solidFill>
                <a:latin typeface="Arial" panose="020B0604020202020204" pitchFamily="34" charset="0"/>
                <a:cs typeface="Arial" panose="020B0604020202020204" pitchFamily="34" charset="0"/>
              </a:rPr>
              <a:t>Włocławek</a:t>
            </a:r>
            <a:r>
              <a:rPr lang="pl-PL" sz="4500" b="1" dirty="0">
                <a:solidFill>
                  <a:prstClr val="black"/>
                </a:solidFill>
                <a:latin typeface="Arial" panose="020B0604020202020204" pitchFamily="34" charset="0"/>
                <a:cs typeface="Arial" panose="020B0604020202020204" pitchFamily="34" charset="0"/>
              </a:rPr>
              <a:t>,  </a:t>
            </a:r>
            <a:r>
              <a:rPr lang="pl-PL" sz="4500" b="1" smtClean="0">
                <a:solidFill>
                  <a:prstClr val="black"/>
                </a:solidFill>
                <a:latin typeface="Arial" panose="020B0604020202020204" pitchFamily="34" charset="0"/>
                <a:cs typeface="Arial" panose="020B0604020202020204" pitchFamily="34" charset="0"/>
              </a:rPr>
              <a:t>dnia </a:t>
            </a:r>
            <a:r>
              <a:rPr lang="pl-PL" sz="4500" b="1" smtClean="0">
                <a:solidFill>
                  <a:prstClr val="black"/>
                </a:solidFill>
                <a:latin typeface="Arial" panose="020B0604020202020204" pitchFamily="34" charset="0"/>
                <a:cs typeface="Arial" panose="020B0604020202020204" pitchFamily="34" charset="0"/>
              </a:rPr>
              <a:t>10 </a:t>
            </a:r>
            <a:r>
              <a:rPr lang="pl-PL" sz="4500" b="1" dirty="0" smtClean="0">
                <a:solidFill>
                  <a:prstClr val="black"/>
                </a:solidFill>
                <a:latin typeface="Arial" panose="020B0604020202020204" pitchFamily="34" charset="0"/>
                <a:cs typeface="Arial" panose="020B0604020202020204" pitchFamily="34" charset="0"/>
              </a:rPr>
              <a:t>listopada 2018 roku</a:t>
            </a:r>
          </a:p>
          <a:p>
            <a:pPr marR="64008" lvl="0">
              <a:spcBef>
                <a:spcPts val="400"/>
              </a:spcBef>
              <a:buClr>
                <a:srgbClr val="2DA2BF"/>
              </a:buClr>
              <a:buSzPct val="68000"/>
            </a:pPr>
            <a:r>
              <a:rPr lang="pl-PL" sz="4500" b="1" dirty="0" smtClean="0">
                <a:solidFill>
                  <a:prstClr val="black"/>
                </a:solidFill>
                <a:latin typeface="Arial" panose="020B0604020202020204" pitchFamily="34" charset="0"/>
                <a:cs typeface="Arial" panose="020B0604020202020204" pitchFamily="34" charset="0"/>
              </a:rPr>
              <a:t>Szkolenie </a:t>
            </a:r>
            <a:r>
              <a:rPr lang="pl-PL" sz="4500" b="1" dirty="0">
                <a:solidFill>
                  <a:prstClr val="black"/>
                </a:solidFill>
                <a:latin typeface="Arial" panose="020B0604020202020204" pitchFamily="34" charset="0"/>
                <a:cs typeface="Arial" panose="020B0604020202020204" pitchFamily="34" charset="0"/>
              </a:rPr>
              <a:t>prowadzi: M</a:t>
            </a:r>
            <a:r>
              <a:rPr lang="pl-PL" sz="4500" b="1" dirty="0" smtClean="0">
                <a:solidFill>
                  <a:prstClr val="black"/>
                </a:solidFill>
                <a:latin typeface="Arial" panose="020B0604020202020204" pitchFamily="34" charset="0"/>
                <a:cs typeface="Arial" panose="020B0604020202020204" pitchFamily="34" charset="0"/>
              </a:rPr>
              <a:t>arcin </a:t>
            </a:r>
            <a:r>
              <a:rPr lang="pl-PL" sz="3800" b="1" dirty="0" smtClean="0">
                <a:solidFill>
                  <a:prstClr val="black"/>
                </a:solidFill>
                <a:latin typeface="Arial" panose="020B0604020202020204" pitchFamily="34" charset="0"/>
                <a:cs typeface="Arial" panose="020B0604020202020204" pitchFamily="34" charset="0"/>
              </a:rPr>
              <a:t>Luto</a:t>
            </a:r>
            <a:r>
              <a:rPr lang="pl-PL" sz="3800" b="1" dirty="0" smtClean="0">
                <a:solidFill>
                  <a:prstClr val="black"/>
                </a:solidFill>
                <a:latin typeface="Lucida Sans Unicode"/>
              </a:rPr>
              <a:t>wski</a:t>
            </a:r>
            <a:endParaRPr lang="pl-PL" sz="3800" b="1" dirty="0">
              <a:solidFill>
                <a:prstClr val="black"/>
              </a:solidFill>
              <a:latin typeface="Lucida Sans Unicode"/>
            </a:endParaRPr>
          </a:p>
          <a:p>
            <a:pPr marR="64008" lvl="0" algn="r">
              <a:spcBef>
                <a:spcPts val="400"/>
              </a:spcBef>
              <a:buClr>
                <a:srgbClr val="2DA2BF"/>
              </a:buClr>
              <a:buSzPct val="68000"/>
            </a:pPr>
            <a:endParaRPr lang="pl-PL" sz="2800" dirty="0">
              <a:solidFill>
                <a:prstClr val="black"/>
              </a:solidFill>
              <a:latin typeface="Lucida Sans Unicode"/>
            </a:endParaRPr>
          </a:p>
          <a:p>
            <a:endParaRPr lang="pl-PL"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pole tekstowe 7"/>
          <p:cNvSpPr txBox="1"/>
          <p:nvPr/>
        </p:nvSpPr>
        <p:spPr>
          <a:xfrm>
            <a:off x="251521" y="6309320"/>
            <a:ext cx="8064896" cy="584775"/>
          </a:xfrm>
          <a:prstGeom prst="rect">
            <a:avLst/>
          </a:prstGeom>
          <a:noFill/>
        </p:spPr>
        <p:txBody>
          <a:bodyPr wrap="square" rtlCol="0">
            <a:spAutoFit/>
          </a:bodyPr>
          <a:lstStyle/>
          <a:p>
            <a:pPr algn="ctr" fontAlgn="base">
              <a:spcBef>
                <a:spcPct val="0"/>
              </a:spcBef>
              <a:spcAft>
                <a:spcPct val="0"/>
              </a:spcAft>
            </a:pPr>
            <a:r>
              <a:rPr lang="pl-PL" sz="1600" b="1" dirty="0">
                <a:solidFill>
                  <a:prstClr val="black">
                    <a:lumMod val="75000"/>
                    <a:lumOff val="25000"/>
                  </a:prstClr>
                </a:solidFill>
                <a:latin typeface="Arial" panose="020B0604020202020204" pitchFamily="34" charset="0"/>
              </a:rPr>
              <a:t>Projekt dofinansowany ze środków Samorządu Województwa </a:t>
            </a:r>
            <a:endParaRPr lang="pl-PL" sz="1600" b="1" dirty="0" smtClean="0">
              <a:solidFill>
                <a:prstClr val="black">
                  <a:lumMod val="75000"/>
                  <a:lumOff val="25000"/>
                </a:prstClr>
              </a:solidFill>
              <a:latin typeface="Arial" panose="020B0604020202020204" pitchFamily="34" charset="0"/>
            </a:endParaRPr>
          </a:p>
          <a:p>
            <a:pPr algn="ctr" fontAlgn="base">
              <a:spcBef>
                <a:spcPct val="0"/>
              </a:spcBef>
              <a:spcAft>
                <a:spcPct val="0"/>
              </a:spcAft>
            </a:pPr>
            <a:r>
              <a:rPr lang="pl-PL" sz="1600" b="1" dirty="0" smtClean="0">
                <a:solidFill>
                  <a:prstClr val="black">
                    <a:lumMod val="75000"/>
                    <a:lumOff val="25000"/>
                  </a:prstClr>
                </a:solidFill>
                <a:latin typeface="Arial" panose="020B0604020202020204" pitchFamily="34" charset="0"/>
              </a:rPr>
              <a:t>Kujawsko-Pomorskiego</a:t>
            </a:r>
            <a:endParaRPr lang="pl-PL" sz="1600" dirty="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3668586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539551" y="1175048"/>
            <a:ext cx="7688957" cy="5586145"/>
          </a:xfrm>
          <a:prstGeom prst="rect">
            <a:avLst/>
          </a:prstGeom>
        </p:spPr>
        <p:txBody>
          <a:bodyPr wrap="square">
            <a:spAutoFit/>
          </a:bodyPr>
          <a:lstStyle/>
          <a:p>
            <a:pPr algn="just"/>
            <a:r>
              <a:rPr lang="pl-PL" sz="1700" b="1" dirty="0">
                <a:solidFill>
                  <a:srgbClr val="FF0000"/>
                </a:solidFill>
                <a:latin typeface="Arial" panose="020B0604020202020204" pitchFamily="34" charset="0"/>
                <a:cs typeface="Arial" panose="020B0604020202020204" pitchFamily="34" charset="0"/>
              </a:rPr>
              <a:t>Dane sensytywne zostały wskazane w art. 27 ust. 1 UODO, który stanowi, że  </a:t>
            </a:r>
            <a:r>
              <a:rPr lang="pl-PL" sz="1700" b="1" i="1" dirty="0">
                <a:latin typeface="Arial" panose="020B0604020202020204" pitchFamily="34" charset="0"/>
                <a:cs typeface="Arial" panose="020B0604020202020204" pitchFamily="34" charset="0"/>
              </a:rPr>
              <a:t>„</a:t>
            </a:r>
            <a:r>
              <a:rPr lang="pl-PL" sz="1700" i="1" dirty="0">
                <a:latin typeface="Arial" panose="020B0604020202020204" pitchFamily="34" charset="0"/>
                <a:cs typeface="Arial" panose="020B0604020202020204" pitchFamily="34" charset="0"/>
              </a:rPr>
              <a:t>Zabrania się przetwarzania danych ujawniających pochodzenie rasowe lub etniczne, poglądy polityczne, przekonania religijne lub filozoficzne, przynależność wyznaniową, partyjną lub związkową, jak również danych o stanie zdrowia, kodzie genetycznym, nałogach lub życiu seksualnym oraz danych dotyczących </a:t>
            </a:r>
            <a:r>
              <a:rPr lang="pl-PL" sz="1700" i="1" dirty="0" err="1">
                <a:latin typeface="Arial" panose="020B0604020202020204" pitchFamily="34" charset="0"/>
                <a:cs typeface="Arial" panose="020B0604020202020204" pitchFamily="34" charset="0"/>
              </a:rPr>
              <a:t>skazań</a:t>
            </a:r>
            <a:r>
              <a:rPr lang="pl-PL" sz="1700" i="1" dirty="0">
                <a:latin typeface="Arial" panose="020B0604020202020204" pitchFamily="34" charset="0"/>
                <a:cs typeface="Arial" panose="020B0604020202020204" pitchFamily="34" charset="0"/>
              </a:rPr>
              <a:t>, orzeczeń o ukaraniu i mandatów karnych, a także innych orzeczeń wydanych w postępowaniu sądowym lub administracyjnym”. </a:t>
            </a:r>
          </a:p>
          <a:p>
            <a:pPr algn="just"/>
            <a:endParaRPr lang="pl-PL" sz="1700" b="1" i="1" dirty="0">
              <a:latin typeface="Arial" panose="020B0604020202020204" pitchFamily="34" charset="0"/>
              <a:cs typeface="Arial" panose="020B0604020202020204" pitchFamily="34" charset="0"/>
            </a:endParaRPr>
          </a:p>
          <a:p>
            <a:pPr algn="just"/>
            <a:r>
              <a:rPr lang="pl-PL" sz="1700" b="1" dirty="0">
                <a:latin typeface="Arial" panose="020B0604020202020204" pitchFamily="34" charset="0"/>
                <a:cs typeface="Arial" panose="020B0604020202020204" pitchFamily="34" charset="0"/>
              </a:rPr>
              <a:t>UWAGA – przetwarzanie tych danych jest dopuszczalne pod pewnymi względami: art. 27 ust. 2 (np. pisemna zgoda, przepis ustawy szczególnej, etc.).</a:t>
            </a:r>
          </a:p>
          <a:p>
            <a:pPr algn="just"/>
            <a:endParaRPr lang="pl-PL" sz="1700" b="1" dirty="0">
              <a:latin typeface="Arial" panose="020B0604020202020204" pitchFamily="34" charset="0"/>
              <a:cs typeface="Arial" panose="020B0604020202020204" pitchFamily="34" charset="0"/>
            </a:endParaRPr>
          </a:p>
          <a:p>
            <a:pPr algn="just"/>
            <a:endParaRPr lang="pl-PL" sz="1700" b="1" dirty="0">
              <a:latin typeface="Arial" panose="020B0604020202020204" pitchFamily="34" charset="0"/>
              <a:cs typeface="Arial" panose="020B0604020202020204" pitchFamily="34" charset="0"/>
            </a:endParaRPr>
          </a:p>
          <a:p>
            <a:pPr algn="just"/>
            <a:r>
              <a:rPr lang="pl-PL" sz="1700" b="1" u="sng" dirty="0">
                <a:solidFill>
                  <a:srgbClr val="0070C0"/>
                </a:solidFill>
                <a:latin typeface="Arial" panose="020B0604020202020204" pitchFamily="34" charset="0"/>
                <a:cs typeface="Arial" panose="020B0604020202020204" pitchFamily="34" charset="0"/>
              </a:rPr>
              <a:t>Podobnie stanowi RODO:</a:t>
            </a:r>
            <a:r>
              <a:rPr lang="pl-PL" sz="1700" b="1" u="sng" dirty="0">
                <a:solidFill>
                  <a:srgbClr val="7030A0"/>
                </a:solidFill>
                <a:latin typeface="Arial" panose="020B0604020202020204" pitchFamily="34" charset="0"/>
                <a:cs typeface="Arial" panose="020B0604020202020204" pitchFamily="34" charset="0"/>
              </a:rPr>
              <a:t> </a:t>
            </a:r>
            <a:r>
              <a:rPr lang="pl-PL" sz="1700" b="1" i="1" dirty="0">
                <a:latin typeface="Arial" panose="020B0604020202020204" pitchFamily="34" charset="0"/>
                <a:cs typeface="Arial" panose="020B0604020202020204" pitchFamily="34" charset="0"/>
              </a:rPr>
              <a:t>„</a:t>
            </a:r>
            <a:r>
              <a:rPr lang="pl-PL" sz="1700" i="1" dirty="0">
                <a:latin typeface="Arial" panose="020B0604020202020204" pitchFamily="34" charset="0"/>
                <a:cs typeface="Arial" panose="020B0604020202020204" pitchFamily="34" charset="0"/>
              </a:rPr>
              <a:t>Zabrania się przetwarzania danych osobowych ujawniających pochodzenie rasowe lub etniczne, poglądy polityczne, przekonania religijne lub światopoglądowe, przynależność do związków zawodowych oraz przetwarzania danych genetycznych, danych biometrycznych w celu jednoznacznego zidentyfikowania osoby fizycznej lub danych dotyczących zdrowia, seksualności lub orientacji seksualnej tej osoby” </a:t>
            </a:r>
            <a:r>
              <a:rPr lang="pl-PL" sz="1700" dirty="0">
                <a:latin typeface="Arial" panose="020B0604020202020204" pitchFamily="34" charset="0"/>
                <a:cs typeface="Arial" panose="020B0604020202020204" pitchFamily="34" charset="0"/>
              </a:rPr>
              <a:t>– art. 9 pkt 1</a:t>
            </a:r>
            <a:endParaRPr lang="pl-PL" sz="17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9092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539551" y="1175048"/>
            <a:ext cx="7688957" cy="5493812"/>
          </a:xfrm>
          <a:prstGeom prst="rect">
            <a:avLst/>
          </a:prstGeom>
        </p:spPr>
        <p:txBody>
          <a:bodyPr wrap="square">
            <a:spAutoFit/>
          </a:bodyPr>
          <a:lstStyle/>
          <a:p>
            <a:pPr algn="ctr"/>
            <a:r>
              <a:rPr lang="pl-PL" sz="2500" b="1" u="sng" dirty="0">
                <a:solidFill>
                  <a:srgbClr val="FF0000"/>
                </a:solidFill>
                <a:latin typeface="Arial" panose="020B0604020202020204" pitchFamily="34" charset="0"/>
                <a:cs typeface="Arial" panose="020B0604020202020204" pitchFamily="34" charset="0"/>
              </a:rPr>
              <a:t>RODO – zakres przedmiotowy i podmiotowy stosowania.</a:t>
            </a:r>
            <a:endParaRPr lang="pl-PL" sz="2500" b="1" u="sng" dirty="0">
              <a:solidFill>
                <a:srgbClr val="00B050"/>
              </a:solidFill>
              <a:latin typeface="Arial" panose="020B0604020202020204" pitchFamily="34" charset="0"/>
              <a:cs typeface="Arial" panose="020B0604020202020204" pitchFamily="34" charset="0"/>
            </a:endParaRPr>
          </a:p>
          <a:p>
            <a:pPr algn="just"/>
            <a:endParaRPr lang="pl-PL" sz="1600" dirty="0">
              <a:latin typeface="Arial" panose="020B0604020202020204" pitchFamily="34" charset="0"/>
              <a:cs typeface="Arial" panose="020B0604020202020204" pitchFamily="34" charset="0"/>
            </a:endParaRPr>
          </a:p>
          <a:p>
            <a:pPr algn="just"/>
            <a:r>
              <a:rPr lang="pl-PL" sz="1500" dirty="0">
                <a:latin typeface="Arial" panose="020B0604020202020204" pitchFamily="34" charset="0"/>
                <a:cs typeface="Arial" panose="020B0604020202020204" pitchFamily="34" charset="0"/>
              </a:rPr>
              <a:t>Rozporządzenie ma zastosowanie do przetwarzania danych osobowych w związku z działalnością prowadzoną przez jednostkę organizacyjną administratora lub podmiotu przetwarzającego w Unii, niezależnie od tego, czy przetwarzanie odbywa się w Unii – </a:t>
            </a:r>
            <a:r>
              <a:rPr lang="pl-PL" sz="1500" b="1" dirty="0">
                <a:latin typeface="Arial" panose="020B0604020202020204" pitchFamily="34" charset="0"/>
                <a:cs typeface="Arial" panose="020B0604020202020204" pitchFamily="34" charset="0"/>
              </a:rPr>
              <a:t>art. 3 ust. </a:t>
            </a:r>
            <a:r>
              <a:rPr lang="pl-PL" sz="1500" b="1" dirty="0" smtClean="0">
                <a:latin typeface="Arial" panose="020B0604020202020204" pitchFamily="34" charset="0"/>
                <a:cs typeface="Arial" panose="020B0604020202020204" pitchFamily="34" charset="0"/>
              </a:rPr>
              <a:t>1</a:t>
            </a:r>
            <a:r>
              <a:rPr lang="pl-PL" sz="1500" dirty="0" smtClean="0">
                <a:latin typeface="Arial" panose="020B0604020202020204" pitchFamily="34" charset="0"/>
                <a:cs typeface="Arial" panose="020B0604020202020204" pitchFamily="34" charset="0"/>
              </a:rPr>
              <a:t> </a:t>
            </a:r>
            <a:r>
              <a:rPr lang="pl-PL" sz="1500" b="1" dirty="0" smtClean="0">
                <a:solidFill>
                  <a:srgbClr val="00B050"/>
                </a:solidFill>
                <a:latin typeface="Arial" panose="020B0604020202020204" pitchFamily="34" charset="0"/>
                <a:cs typeface="Arial" panose="020B0604020202020204" pitchFamily="34" charset="0"/>
              </a:rPr>
              <a:t>(podmiotowość)</a:t>
            </a:r>
            <a:endParaRPr lang="pl-PL" sz="1500" b="1" dirty="0">
              <a:solidFill>
                <a:srgbClr val="00B050"/>
              </a:solidFill>
              <a:latin typeface="Arial" panose="020B0604020202020204" pitchFamily="34" charset="0"/>
              <a:cs typeface="Arial" panose="020B0604020202020204" pitchFamily="34" charset="0"/>
            </a:endParaRPr>
          </a:p>
          <a:p>
            <a:pPr algn="just"/>
            <a:endParaRPr lang="pl-PL" sz="1500" dirty="0">
              <a:latin typeface="Arial" panose="020B0604020202020204" pitchFamily="34" charset="0"/>
              <a:cs typeface="Arial" panose="020B0604020202020204" pitchFamily="34" charset="0"/>
            </a:endParaRPr>
          </a:p>
          <a:p>
            <a:pPr algn="just"/>
            <a:r>
              <a:rPr lang="pl-PL" sz="1500" b="1" dirty="0">
                <a:latin typeface="Arial" panose="020B0604020202020204" pitchFamily="34" charset="0"/>
                <a:cs typeface="Arial" panose="020B0604020202020204" pitchFamily="34" charset="0"/>
              </a:rPr>
              <a:t>Materialny zakres stosowania został zaś określony w art. 2 ust. 1 RODO i stanowi, że</a:t>
            </a:r>
          </a:p>
          <a:p>
            <a:pPr algn="just"/>
            <a:endParaRPr lang="pl-PL" sz="1500" dirty="0">
              <a:latin typeface="Arial" panose="020B0604020202020204" pitchFamily="34" charset="0"/>
              <a:cs typeface="Arial" panose="020B0604020202020204" pitchFamily="34" charset="0"/>
            </a:endParaRPr>
          </a:p>
          <a:p>
            <a:pPr algn="just"/>
            <a:r>
              <a:rPr lang="pl-PL" sz="1500" i="1" dirty="0">
                <a:latin typeface="Arial" panose="020B0604020202020204" pitchFamily="34" charset="0"/>
                <a:cs typeface="Arial" panose="020B0604020202020204" pitchFamily="34" charset="0"/>
              </a:rPr>
              <a:t>„Rozporządzenie ma zastosowanie do przetwarzania </a:t>
            </a:r>
            <a:r>
              <a:rPr lang="pl-PL" sz="1500" i="1" dirty="0">
                <a:solidFill>
                  <a:srgbClr val="FF0000"/>
                </a:solidFill>
                <a:latin typeface="Arial" panose="020B0604020202020204" pitchFamily="34" charset="0"/>
                <a:cs typeface="Arial" panose="020B0604020202020204" pitchFamily="34" charset="0"/>
              </a:rPr>
              <a:t>danych osobowych </a:t>
            </a:r>
            <a:r>
              <a:rPr lang="pl-PL" sz="1500" i="1" dirty="0">
                <a:latin typeface="Arial" panose="020B0604020202020204" pitchFamily="34" charset="0"/>
                <a:cs typeface="Arial" panose="020B0604020202020204" pitchFamily="34" charset="0"/>
              </a:rPr>
              <a:t>w sposób </a:t>
            </a:r>
            <a:r>
              <a:rPr lang="pl-PL" sz="1500" i="1" dirty="0">
                <a:solidFill>
                  <a:srgbClr val="FF0000"/>
                </a:solidFill>
                <a:latin typeface="Arial" panose="020B0604020202020204" pitchFamily="34" charset="0"/>
                <a:cs typeface="Arial" panose="020B0604020202020204" pitchFamily="34" charset="0"/>
              </a:rPr>
              <a:t>całkowicie lub częściowo zautomatyzowany </a:t>
            </a:r>
            <a:r>
              <a:rPr lang="pl-PL" sz="1500" i="1" dirty="0">
                <a:latin typeface="Arial" panose="020B0604020202020204" pitchFamily="34" charset="0"/>
                <a:cs typeface="Arial" panose="020B0604020202020204" pitchFamily="34" charset="0"/>
              </a:rPr>
              <a:t>oraz </a:t>
            </a:r>
            <a:r>
              <a:rPr lang="pl-PL" sz="1500" i="1" dirty="0">
                <a:solidFill>
                  <a:srgbClr val="FF0000"/>
                </a:solidFill>
                <a:latin typeface="Arial" panose="020B0604020202020204" pitchFamily="34" charset="0"/>
                <a:cs typeface="Arial" panose="020B0604020202020204" pitchFamily="34" charset="0"/>
              </a:rPr>
              <a:t>do przetwarzania w sposób inny niż zautomatyzowany</a:t>
            </a:r>
            <a:r>
              <a:rPr lang="pl-PL" sz="1500" i="1" dirty="0">
                <a:latin typeface="Arial" panose="020B0604020202020204" pitchFamily="34" charset="0"/>
                <a:cs typeface="Arial" panose="020B0604020202020204" pitchFamily="34" charset="0"/>
              </a:rPr>
              <a:t> danych osobowych stanowiących część zbioru danych lub mających stanowić część zbioru danych</a:t>
            </a:r>
            <a:r>
              <a:rPr lang="pl-PL" sz="1500" i="1" dirty="0" smtClean="0">
                <a:latin typeface="Arial" panose="020B0604020202020204" pitchFamily="34" charset="0"/>
                <a:cs typeface="Arial" panose="020B0604020202020204" pitchFamily="34" charset="0"/>
              </a:rPr>
              <a:t>” </a:t>
            </a:r>
            <a:r>
              <a:rPr lang="pl-PL" sz="1500" b="1" dirty="0" smtClean="0">
                <a:solidFill>
                  <a:srgbClr val="00B050"/>
                </a:solidFill>
                <a:latin typeface="Arial" panose="020B0604020202020204" pitchFamily="34" charset="0"/>
                <a:cs typeface="Arial" panose="020B0604020202020204" pitchFamily="34" charset="0"/>
              </a:rPr>
              <a:t>(przedmiotowość)</a:t>
            </a:r>
            <a:endParaRPr lang="pl-PL" sz="1500" b="1" dirty="0">
              <a:solidFill>
                <a:srgbClr val="00B050"/>
              </a:solidFill>
              <a:latin typeface="Arial" panose="020B0604020202020204" pitchFamily="34" charset="0"/>
              <a:cs typeface="Arial" panose="020B0604020202020204" pitchFamily="34" charset="0"/>
            </a:endParaRPr>
          </a:p>
          <a:p>
            <a:pPr algn="just"/>
            <a:endParaRPr lang="pl-PL" sz="1500" i="1" dirty="0">
              <a:latin typeface="Arial" panose="020B0604020202020204" pitchFamily="34" charset="0"/>
              <a:cs typeface="Arial" panose="020B0604020202020204" pitchFamily="34" charset="0"/>
            </a:endParaRPr>
          </a:p>
          <a:p>
            <a:pPr algn="just"/>
            <a:r>
              <a:rPr lang="pl-PL" sz="1500" b="1" dirty="0">
                <a:latin typeface="Arial" panose="020B0604020202020204" pitchFamily="34" charset="0"/>
                <a:cs typeface="Arial" panose="020B0604020202020204" pitchFamily="34" charset="0"/>
              </a:rPr>
              <a:t>Art. 2 ust. 2 </a:t>
            </a:r>
            <a:r>
              <a:rPr lang="pl-PL" sz="1500" dirty="0">
                <a:latin typeface="Arial" panose="020B0604020202020204" pitchFamily="34" charset="0"/>
                <a:cs typeface="Arial" panose="020B0604020202020204" pitchFamily="34" charset="0"/>
              </a:rPr>
              <a:t>stanowi zaś wyłączenia ze stosowania przepisów RODO. Dla przykładu należy wymienić m.in. pkt. c ww. artykułu, zgodnie z któ</a:t>
            </a:r>
            <a:r>
              <a:rPr lang="pl-PL" sz="1500" i="1" dirty="0">
                <a:latin typeface="Arial" panose="020B0604020202020204" pitchFamily="34" charset="0"/>
                <a:cs typeface="Arial" panose="020B0604020202020204" pitchFamily="34" charset="0"/>
              </a:rPr>
              <a:t>rym „Rozporządzenie nie ma zastosowania do przetwarzania danych osobowych przez osobę fizyczną w ramach czynności o czysto osobistym lub domowym charakterze”, </a:t>
            </a:r>
            <a:r>
              <a:rPr lang="pl-PL" sz="1500" dirty="0">
                <a:latin typeface="Arial" panose="020B0604020202020204" pitchFamily="34" charset="0"/>
                <a:cs typeface="Arial" panose="020B0604020202020204" pitchFamily="34" charset="0"/>
              </a:rPr>
              <a:t>czy też </a:t>
            </a:r>
            <a:r>
              <a:rPr lang="pl-PL" sz="1500" i="1" dirty="0">
                <a:latin typeface="Arial" panose="020B0604020202020204" pitchFamily="34" charset="0"/>
                <a:cs typeface="Arial" panose="020B0604020202020204" pitchFamily="34" charset="0"/>
              </a:rPr>
              <a:t>„… przez właściwe organy do celów zapobiegania przestępczości, postępowań przygotowawczych, wykrywania i ścigania czynów zabronionych…”</a:t>
            </a:r>
          </a:p>
        </p:txBody>
      </p:sp>
    </p:spTree>
    <p:extLst>
      <p:ext uri="{BB962C8B-B14F-4D97-AF65-F5344CB8AC3E}">
        <p14:creationId xmlns:p14="http://schemas.microsoft.com/office/powerpoint/2010/main" val="23586394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629753" y="1175048"/>
            <a:ext cx="7598756" cy="5786199"/>
          </a:xfrm>
          <a:prstGeom prst="rect">
            <a:avLst/>
          </a:prstGeom>
        </p:spPr>
        <p:txBody>
          <a:bodyPr wrap="square">
            <a:spAutoFit/>
          </a:bodyPr>
          <a:lstStyle/>
          <a:p>
            <a:pPr algn="ctr"/>
            <a:r>
              <a:rPr lang="pl-PL" sz="2400" b="1" dirty="0" smtClean="0">
                <a:solidFill>
                  <a:srgbClr val="FF0000"/>
                </a:solidFill>
                <a:latin typeface="Arial" panose="020B0604020202020204" pitchFamily="34" charset="0"/>
                <a:cs typeface="Arial" panose="020B0604020202020204" pitchFamily="34" charset="0"/>
              </a:rPr>
              <a:t>Przetwarzanie danych osobowych</a:t>
            </a:r>
          </a:p>
          <a:p>
            <a:pPr algn="just"/>
            <a:endParaRPr lang="pl-PL" b="1" dirty="0">
              <a:latin typeface="Arial" panose="020B0604020202020204" pitchFamily="34" charset="0"/>
              <a:cs typeface="Arial" panose="020B0604020202020204" pitchFamily="34" charset="0"/>
            </a:endParaRPr>
          </a:p>
          <a:p>
            <a:pPr algn="just"/>
            <a:r>
              <a:rPr lang="pl-PL" b="1" dirty="0" smtClean="0">
                <a:latin typeface="Arial" panose="020B0604020202020204" pitchFamily="34" charset="0"/>
                <a:cs typeface="Arial" panose="020B0604020202020204" pitchFamily="34" charset="0"/>
              </a:rPr>
              <a:t>Przetwarzanie </a:t>
            </a:r>
            <a:r>
              <a:rPr lang="pl-PL" b="1" dirty="0">
                <a:latin typeface="Arial" panose="020B0604020202020204" pitchFamily="34" charset="0"/>
                <a:cs typeface="Arial" panose="020B0604020202020204" pitchFamily="34" charset="0"/>
              </a:rPr>
              <a:t>danych osobowych to wszystkie operacje, jakim </a:t>
            </a:r>
            <a:r>
              <a:rPr lang="pl-PL" b="1" dirty="0" smtClean="0">
                <a:latin typeface="Arial" panose="020B0604020202020204" pitchFamily="34" charset="0"/>
                <a:cs typeface="Arial" panose="020B0604020202020204" pitchFamily="34" charset="0"/>
              </a:rPr>
              <a:t>poddawane są </a:t>
            </a:r>
            <a:r>
              <a:rPr lang="pl-PL" b="1" dirty="0">
                <a:latin typeface="Arial" panose="020B0604020202020204" pitchFamily="34" charset="0"/>
                <a:cs typeface="Arial" panose="020B0604020202020204" pitchFamily="34" charset="0"/>
              </a:rPr>
              <a:t>informacje, w szczególności:</a:t>
            </a:r>
          </a:p>
          <a:p>
            <a:pPr algn="just"/>
            <a:endParaRPr lang="pl-PL" b="1" dirty="0">
              <a:latin typeface="Arial" panose="020B0604020202020204" pitchFamily="34" charset="0"/>
              <a:cs typeface="Arial" panose="020B0604020202020204" pitchFamily="34" charset="0"/>
            </a:endParaRPr>
          </a:p>
          <a:p>
            <a:pPr marL="273050" indent="-273050">
              <a:defRPr/>
            </a:pPr>
            <a:r>
              <a:rPr lang="pl-PL" sz="1600" b="1" dirty="0" smtClean="0">
                <a:solidFill>
                  <a:srgbClr val="002060"/>
                </a:solidFill>
                <a:latin typeface="Arial" panose="020B0604020202020204" pitchFamily="34" charset="0"/>
                <a:cs typeface="Arial" panose="020B0604020202020204" pitchFamily="34" charset="0"/>
              </a:rPr>
              <a:t>- zbieranie </a:t>
            </a:r>
            <a:r>
              <a:rPr lang="pl-PL" sz="1600" b="1" dirty="0">
                <a:solidFill>
                  <a:srgbClr val="002060"/>
                </a:solidFill>
                <a:latin typeface="Arial" panose="020B0604020202020204" pitchFamily="34" charset="0"/>
                <a:cs typeface="Arial" panose="020B0604020202020204" pitchFamily="34" charset="0"/>
              </a:rPr>
              <a:t>(gromadzenie)</a:t>
            </a:r>
          </a:p>
          <a:p>
            <a:pPr marL="273050" indent="-273050">
              <a:defRPr/>
            </a:pPr>
            <a:r>
              <a:rPr lang="pl-PL" sz="1600" b="1" dirty="0" smtClean="0">
                <a:solidFill>
                  <a:srgbClr val="002060"/>
                </a:solidFill>
                <a:latin typeface="Arial" panose="020B0604020202020204" pitchFamily="34" charset="0"/>
                <a:cs typeface="Arial" panose="020B0604020202020204" pitchFamily="34" charset="0"/>
              </a:rPr>
              <a:t>- przechowywanie</a:t>
            </a:r>
            <a:endParaRPr lang="pl-PL" sz="1600" b="1" dirty="0">
              <a:solidFill>
                <a:srgbClr val="002060"/>
              </a:solidFill>
              <a:latin typeface="Arial" panose="020B0604020202020204" pitchFamily="34" charset="0"/>
              <a:cs typeface="Arial" panose="020B0604020202020204" pitchFamily="34" charset="0"/>
            </a:endParaRPr>
          </a:p>
          <a:p>
            <a:pPr marL="273050" indent="-273050">
              <a:defRPr/>
            </a:pPr>
            <a:r>
              <a:rPr lang="pl-PL" sz="1600" b="1" dirty="0" smtClean="0">
                <a:solidFill>
                  <a:srgbClr val="002060"/>
                </a:solidFill>
                <a:latin typeface="Arial" panose="020B0604020202020204" pitchFamily="34" charset="0"/>
                <a:cs typeface="Arial" panose="020B0604020202020204" pitchFamily="34" charset="0"/>
              </a:rPr>
              <a:t>- udostępnianie</a:t>
            </a:r>
            <a:endParaRPr lang="pl-PL" sz="1600" b="1" dirty="0">
              <a:solidFill>
                <a:srgbClr val="002060"/>
              </a:solidFill>
              <a:latin typeface="Arial" panose="020B0604020202020204" pitchFamily="34" charset="0"/>
              <a:cs typeface="Arial" panose="020B0604020202020204" pitchFamily="34" charset="0"/>
            </a:endParaRPr>
          </a:p>
          <a:p>
            <a:pPr marL="273050" indent="-273050">
              <a:defRPr/>
            </a:pPr>
            <a:r>
              <a:rPr lang="pl-PL" sz="1600" b="1" dirty="0" smtClean="0">
                <a:solidFill>
                  <a:srgbClr val="002060"/>
                </a:solidFill>
                <a:latin typeface="Arial" panose="020B0604020202020204" pitchFamily="34" charset="0"/>
                <a:cs typeface="Arial" panose="020B0604020202020204" pitchFamily="34" charset="0"/>
              </a:rPr>
              <a:t>- zmienianie</a:t>
            </a:r>
            <a:endParaRPr lang="pl-PL" sz="1600" b="1" dirty="0">
              <a:solidFill>
                <a:srgbClr val="002060"/>
              </a:solidFill>
              <a:latin typeface="Arial" panose="020B0604020202020204" pitchFamily="34" charset="0"/>
              <a:cs typeface="Arial" panose="020B0604020202020204" pitchFamily="34" charset="0"/>
            </a:endParaRPr>
          </a:p>
          <a:p>
            <a:pPr marL="273050" indent="-273050">
              <a:defRPr/>
            </a:pPr>
            <a:r>
              <a:rPr lang="pl-PL" sz="1600" b="1" dirty="0" smtClean="0">
                <a:solidFill>
                  <a:srgbClr val="002060"/>
                </a:solidFill>
                <a:latin typeface="Arial" panose="020B0604020202020204" pitchFamily="34" charset="0"/>
                <a:cs typeface="Arial" panose="020B0604020202020204" pitchFamily="34" charset="0"/>
              </a:rPr>
              <a:t>- przekazywanie</a:t>
            </a:r>
            <a:endParaRPr lang="pl-PL" sz="1600" b="1" dirty="0">
              <a:solidFill>
                <a:srgbClr val="002060"/>
              </a:solidFill>
              <a:latin typeface="Arial" panose="020B0604020202020204" pitchFamily="34" charset="0"/>
              <a:cs typeface="Arial" panose="020B0604020202020204" pitchFamily="34" charset="0"/>
            </a:endParaRPr>
          </a:p>
          <a:p>
            <a:pPr marL="273050" indent="-273050">
              <a:defRPr/>
            </a:pPr>
            <a:r>
              <a:rPr lang="pl-PL" sz="1600" b="1" dirty="0" smtClean="0">
                <a:solidFill>
                  <a:srgbClr val="002060"/>
                </a:solidFill>
                <a:latin typeface="Arial" panose="020B0604020202020204" pitchFamily="34" charset="0"/>
                <a:cs typeface="Arial" panose="020B0604020202020204" pitchFamily="34" charset="0"/>
              </a:rPr>
              <a:t>- utrwalanie</a:t>
            </a:r>
            <a:endParaRPr lang="pl-PL" sz="1600" b="1" dirty="0">
              <a:solidFill>
                <a:srgbClr val="002060"/>
              </a:solidFill>
              <a:latin typeface="Arial" panose="020B0604020202020204" pitchFamily="34" charset="0"/>
              <a:cs typeface="Arial" panose="020B0604020202020204" pitchFamily="34" charset="0"/>
            </a:endParaRPr>
          </a:p>
          <a:p>
            <a:pPr marL="273050" indent="-273050">
              <a:defRPr/>
            </a:pPr>
            <a:r>
              <a:rPr lang="pl-PL" sz="1600" b="1" dirty="0" smtClean="0">
                <a:solidFill>
                  <a:srgbClr val="002060"/>
                </a:solidFill>
                <a:latin typeface="Arial" panose="020B0604020202020204" pitchFamily="34" charset="0"/>
                <a:cs typeface="Arial" panose="020B0604020202020204" pitchFamily="34" charset="0"/>
              </a:rPr>
              <a:t>- opracowywanie</a:t>
            </a:r>
            <a:endParaRPr lang="pl-PL" sz="1600" b="1" dirty="0">
              <a:solidFill>
                <a:srgbClr val="002060"/>
              </a:solidFill>
              <a:latin typeface="Arial" panose="020B0604020202020204" pitchFamily="34" charset="0"/>
              <a:cs typeface="Arial" panose="020B0604020202020204" pitchFamily="34" charset="0"/>
            </a:endParaRPr>
          </a:p>
          <a:p>
            <a:pPr>
              <a:defRPr/>
            </a:pPr>
            <a:r>
              <a:rPr lang="pl-PL" sz="1600" b="1" dirty="0" smtClean="0">
                <a:solidFill>
                  <a:srgbClr val="002060"/>
                </a:solidFill>
                <a:latin typeface="Arial" panose="020B0604020202020204" pitchFamily="34" charset="0"/>
                <a:cs typeface="Arial" panose="020B0604020202020204" pitchFamily="34" charset="0"/>
              </a:rPr>
              <a:t>- usuwanie </a:t>
            </a:r>
            <a:r>
              <a:rPr lang="pl-PL" sz="1600" b="1" dirty="0">
                <a:solidFill>
                  <a:srgbClr val="002060"/>
                </a:solidFill>
                <a:latin typeface="Arial" panose="020B0604020202020204" pitchFamily="34" charset="0"/>
                <a:cs typeface="Arial" panose="020B0604020202020204" pitchFamily="34" charset="0"/>
              </a:rPr>
              <a:t>(niszczenie, modyfikacja). </a:t>
            </a:r>
            <a:endParaRPr lang="pl-PL" sz="1600" b="1" dirty="0" smtClean="0">
              <a:solidFill>
                <a:srgbClr val="002060"/>
              </a:solidFill>
              <a:latin typeface="Arial" panose="020B0604020202020204" pitchFamily="34" charset="0"/>
              <a:cs typeface="Arial" panose="020B0604020202020204" pitchFamily="34" charset="0"/>
            </a:endParaRPr>
          </a:p>
          <a:p>
            <a:pPr marL="285750" indent="-285750">
              <a:buFontTx/>
              <a:buChar char="-"/>
              <a:defRPr/>
            </a:pPr>
            <a:endParaRPr lang="pl-PL" sz="1600" b="1" dirty="0">
              <a:solidFill>
                <a:srgbClr val="002060"/>
              </a:solidFill>
              <a:latin typeface="Arial" panose="020B0604020202020204" pitchFamily="34" charset="0"/>
              <a:cs typeface="Arial" panose="020B0604020202020204" pitchFamily="34" charset="0"/>
            </a:endParaRPr>
          </a:p>
          <a:p>
            <a:pPr algn="just">
              <a:defRPr/>
            </a:pPr>
            <a:r>
              <a:rPr lang="pl-PL" sz="1600" b="1" u="sng" dirty="0">
                <a:solidFill>
                  <a:srgbClr val="FF0000"/>
                </a:solidFill>
                <a:latin typeface="Arial" panose="020B0604020202020204" pitchFamily="34" charset="0"/>
                <a:cs typeface="Arial" panose="020B0604020202020204" pitchFamily="34" charset="0"/>
              </a:rPr>
              <a:t>RODO przez przetwarzanie rozumie</a:t>
            </a:r>
            <a:r>
              <a:rPr lang="pl-PL" sz="1600" b="1" dirty="0">
                <a:solidFill>
                  <a:srgbClr val="FF0000"/>
                </a:solidFill>
                <a:latin typeface="Arial" panose="020B0604020202020204" pitchFamily="34" charset="0"/>
                <a:cs typeface="Arial" panose="020B0604020202020204" pitchFamily="34" charset="0"/>
              </a:rPr>
              <a:t>  </a:t>
            </a:r>
            <a:r>
              <a:rPr lang="pl-PL" sz="1600" i="1" dirty="0">
                <a:latin typeface="Arial" panose="020B0604020202020204" pitchFamily="34" charset="0"/>
                <a:cs typeface="Arial" panose="020B0604020202020204" pitchFamily="34" charset="0"/>
              </a:rPr>
              <a:t>„operację lub zestaw operacji wykonywanych na danych osobowych lub zestawach danych osobowych w sposób zautomatyzowany lub niezautomatyzowany, taką jak zbieranie, utrwalanie, organizowanie, porządkowanie, przechowywanie, adaptowanie lub modyfikowanie, pobieranie, przeglądanie, wykorzystywanie, ujawnianie poprzez przesłanie, rozpowszechnianie lub innego rodzaju udostępnianie, dopasowywanie lub łączenie, ograniczanie, usuwanie lub niszczenie”</a:t>
            </a:r>
            <a:r>
              <a:rPr lang="pl-PL" sz="1600" dirty="0">
                <a:latin typeface="Arial" panose="020B0604020202020204" pitchFamily="34" charset="0"/>
                <a:cs typeface="Arial" panose="020B0604020202020204" pitchFamily="34" charset="0"/>
              </a:rPr>
              <a:t> – art. 4 pkt 2</a:t>
            </a:r>
          </a:p>
          <a:p>
            <a:pPr marL="285750" indent="-285750">
              <a:buFontTx/>
              <a:buChar char="-"/>
              <a:defRPr/>
            </a:pPr>
            <a:endParaRPr lang="pl-PL" b="1" dirty="0">
              <a:solidFill>
                <a:srgbClr val="002060"/>
              </a:solidFill>
            </a:endParaRPr>
          </a:p>
        </p:txBody>
      </p:sp>
    </p:spTree>
    <p:extLst>
      <p:ext uri="{BB962C8B-B14F-4D97-AF65-F5344CB8AC3E}">
        <p14:creationId xmlns:p14="http://schemas.microsoft.com/office/powerpoint/2010/main" val="2008208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629753" y="1175047"/>
            <a:ext cx="7598756" cy="4524315"/>
          </a:xfrm>
          <a:prstGeom prst="rect">
            <a:avLst/>
          </a:prstGeom>
        </p:spPr>
        <p:txBody>
          <a:bodyPr wrap="square">
            <a:spAutoFit/>
          </a:bodyPr>
          <a:lstStyle/>
          <a:p>
            <a:pPr algn="just"/>
            <a:endParaRPr lang="pl-PL" b="1" dirty="0" smtClean="0"/>
          </a:p>
          <a:p>
            <a:pPr algn="just"/>
            <a:endParaRPr lang="pl-PL" b="1" dirty="0">
              <a:latin typeface="Arial" panose="020B0604020202020204" pitchFamily="34" charset="0"/>
              <a:cs typeface="Arial" panose="020B0604020202020204" pitchFamily="34" charset="0"/>
            </a:endParaRPr>
          </a:p>
          <a:p>
            <a:pPr algn="just"/>
            <a:r>
              <a:rPr lang="pl-PL" b="1" dirty="0" smtClean="0">
                <a:latin typeface="Arial" panose="020B0604020202020204" pitchFamily="34" charset="0"/>
                <a:cs typeface="Arial" panose="020B0604020202020204" pitchFamily="34" charset="0"/>
              </a:rPr>
              <a:t>Zautomatyzowanym </a:t>
            </a:r>
            <a:r>
              <a:rPr lang="pl-PL" b="1" dirty="0">
                <a:latin typeface="Arial" panose="020B0604020202020204" pitchFamily="34" charset="0"/>
                <a:cs typeface="Arial" panose="020B0604020202020204" pitchFamily="34" charset="0"/>
              </a:rPr>
              <a:t>procesem </a:t>
            </a:r>
            <a:r>
              <a:rPr lang="pl-PL" b="1" dirty="0" smtClean="0">
                <a:latin typeface="Arial" panose="020B0604020202020204" pitchFamily="34" charset="0"/>
                <a:cs typeface="Arial" panose="020B0604020202020204" pitchFamily="34" charset="0"/>
              </a:rPr>
              <a:t>będą </a:t>
            </a:r>
            <a:r>
              <a:rPr lang="pl-PL" b="1" dirty="0">
                <a:latin typeface="Arial" panose="020B0604020202020204" pitchFamily="34" charset="0"/>
                <a:cs typeface="Arial" panose="020B0604020202020204" pitchFamily="34" charset="0"/>
              </a:rPr>
              <a:t>sytuacje, w wyniku których decyzja zostaje wydana bez ludzkiej ingerencji w jej podejmowanie. </a:t>
            </a:r>
          </a:p>
          <a:p>
            <a:pPr algn="just"/>
            <a:endParaRPr lang="pl-PL" b="1" dirty="0">
              <a:latin typeface="Arial" panose="020B0604020202020204" pitchFamily="34" charset="0"/>
              <a:cs typeface="Arial" panose="020B0604020202020204" pitchFamily="34" charset="0"/>
            </a:endParaRPr>
          </a:p>
          <a:p>
            <a:pPr algn="just"/>
            <a:r>
              <a:rPr lang="pl-PL" b="1" dirty="0">
                <a:solidFill>
                  <a:srgbClr val="0070C0"/>
                </a:solidFill>
                <a:latin typeface="Arial" panose="020B0604020202020204" pitchFamily="34" charset="0"/>
                <a:cs typeface="Arial" panose="020B0604020202020204" pitchFamily="34" charset="0"/>
              </a:rPr>
              <a:t>Za jego przykład można podać automatyczne odrzucenie elektronicznego wniosku kredytowego czy elektroniczne metody rekrutacji bez interwencji ludzkiej (np. wnioski </a:t>
            </a:r>
            <a:r>
              <a:rPr lang="pl-PL" b="1" dirty="0" smtClean="0">
                <a:solidFill>
                  <a:srgbClr val="0070C0"/>
                </a:solidFill>
                <a:latin typeface="Arial" panose="020B0604020202020204" pitchFamily="34" charset="0"/>
                <a:cs typeface="Arial" panose="020B0604020202020204" pitchFamily="34" charset="0"/>
              </a:rPr>
              <a:t>)</a:t>
            </a:r>
            <a:endParaRPr lang="pl-PL" b="1" dirty="0">
              <a:solidFill>
                <a:srgbClr val="0070C0"/>
              </a:solidFill>
              <a:latin typeface="Arial" panose="020B0604020202020204" pitchFamily="34" charset="0"/>
              <a:cs typeface="Arial" panose="020B0604020202020204" pitchFamily="34" charset="0"/>
            </a:endParaRPr>
          </a:p>
          <a:p>
            <a:pPr algn="just"/>
            <a:r>
              <a:rPr lang="pl-PL" dirty="0">
                <a:latin typeface="Arial" panose="020B0604020202020204" pitchFamily="34" charset="0"/>
                <a:cs typeface="Arial" panose="020B0604020202020204" pitchFamily="34" charset="0"/>
              </a:rPr>
              <a:t> </a:t>
            </a:r>
          </a:p>
          <a:p>
            <a:pPr algn="just"/>
            <a:r>
              <a:rPr lang="pl-PL" b="1" dirty="0">
                <a:solidFill>
                  <a:srgbClr val="00B050"/>
                </a:solidFill>
                <a:latin typeface="Arial" panose="020B0604020202020204" pitchFamily="34" charset="0"/>
                <a:cs typeface="Arial" panose="020B0604020202020204" pitchFamily="34" charset="0"/>
              </a:rPr>
              <a:t>UWAGA: </a:t>
            </a:r>
            <a:r>
              <a:rPr lang="pl-PL" dirty="0">
                <a:latin typeface="Arial" panose="020B0604020202020204" pitchFamily="34" charset="0"/>
                <a:cs typeface="Arial" panose="020B0604020202020204" pitchFamily="34" charset="0"/>
              </a:rPr>
              <a:t>zautomatyzowane procesy łączą się z tzw. profilowaniem</a:t>
            </a:r>
            <a:r>
              <a:rPr lang="pl-PL" dirty="0" smtClean="0">
                <a:latin typeface="Arial" panose="020B0604020202020204" pitchFamily="34" charset="0"/>
                <a:cs typeface="Arial" panose="020B0604020202020204" pitchFamily="34" charset="0"/>
              </a:rPr>
              <a:t>.</a:t>
            </a:r>
          </a:p>
          <a:p>
            <a:pPr algn="just"/>
            <a:endParaRPr lang="pl-PL" dirty="0">
              <a:latin typeface="Arial" panose="020B0604020202020204" pitchFamily="34" charset="0"/>
              <a:cs typeface="Arial" panose="020B0604020202020204" pitchFamily="34" charset="0"/>
            </a:endParaRPr>
          </a:p>
          <a:p>
            <a:pPr algn="just"/>
            <a:r>
              <a:rPr lang="pl-PL" dirty="0">
                <a:latin typeface="Arial" panose="020B0604020202020204" pitchFamily="34" charset="0"/>
                <a:cs typeface="Arial" panose="020B0604020202020204" pitchFamily="34" charset="0"/>
              </a:rPr>
              <a:t>Profilowanie to automatyczne przetwarzanie danych osobowych. Stosowane jest </a:t>
            </a:r>
            <a:r>
              <a:rPr lang="pl-PL" dirty="0" smtClean="0">
                <a:latin typeface="Arial" panose="020B0604020202020204" pitchFamily="34" charset="0"/>
                <a:cs typeface="Arial" panose="020B0604020202020204" pitchFamily="34" charset="0"/>
              </a:rPr>
              <a:t>głównie w </a:t>
            </a:r>
            <a:r>
              <a:rPr lang="pl-PL" dirty="0">
                <a:latin typeface="Arial" panose="020B0604020202020204" pitchFamily="34" charset="0"/>
                <a:cs typeface="Arial" panose="020B0604020202020204" pitchFamily="34" charset="0"/>
              </a:rPr>
              <a:t>celach marketingowych. Umożliwia dopasowanie oferty do klienta na podstawie analizy jego działań </a:t>
            </a:r>
            <a:r>
              <a:rPr lang="pl-PL" dirty="0" smtClean="0">
                <a:latin typeface="Arial" panose="020B0604020202020204" pitchFamily="34" charset="0"/>
                <a:cs typeface="Arial" panose="020B0604020202020204" pitchFamily="34" charset="0"/>
              </a:rPr>
              <a:t>                            w </a:t>
            </a:r>
            <a:r>
              <a:rPr lang="pl-PL" dirty="0" err="1">
                <a:latin typeface="Arial" panose="020B0604020202020204" pitchFamily="34" charset="0"/>
                <a:cs typeface="Arial" panose="020B0604020202020204" pitchFamily="34" charset="0"/>
              </a:rPr>
              <a:t>internecie</a:t>
            </a:r>
            <a:r>
              <a:rPr lang="pl-PL" dirty="0">
                <a:latin typeface="Arial" panose="020B0604020202020204" pitchFamily="34" charset="0"/>
                <a:cs typeface="Arial" panose="020B0604020202020204" pitchFamily="34" charset="0"/>
              </a:rPr>
              <a:t>, które odnotowywane są  przez tzw. ciasteczka. Profilowanie polega więc na tworzeniu profilu konsumenta. </a:t>
            </a:r>
          </a:p>
        </p:txBody>
      </p:sp>
    </p:spTree>
    <p:extLst>
      <p:ext uri="{BB962C8B-B14F-4D97-AF65-F5344CB8AC3E}">
        <p14:creationId xmlns:p14="http://schemas.microsoft.com/office/powerpoint/2010/main" val="15888584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899591" y="1175048"/>
            <a:ext cx="7328917" cy="5078313"/>
          </a:xfrm>
          <a:prstGeom prst="rect">
            <a:avLst/>
          </a:prstGeom>
        </p:spPr>
        <p:txBody>
          <a:bodyPr wrap="square">
            <a:spAutoFit/>
          </a:bodyPr>
          <a:lstStyle/>
          <a:p>
            <a:pPr algn="ctr"/>
            <a:r>
              <a:rPr lang="pl-PL" sz="1600" b="1" u="sng" dirty="0" smtClean="0">
                <a:latin typeface="Arial" panose="020B0604020202020204" pitchFamily="34" charset="0"/>
                <a:cs typeface="Arial" panose="020B0604020202020204" pitchFamily="34" charset="0"/>
              </a:rPr>
              <a:t>ADO a IOD</a:t>
            </a:r>
          </a:p>
          <a:p>
            <a:pPr algn="just"/>
            <a:endParaRPr lang="pl-PL" sz="1600" b="1" u="sng" dirty="0">
              <a:solidFill>
                <a:srgbClr val="002060"/>
              </a:solidFill>
              <a:latin typeface="Arial" panose="020B0604020202020204" pitchFamily="34" charset="0"/>
              <a:cs typeface="Arial" panose="020B0604020202020204" pitchFamily="34" charset="0"/>
            </a:endParaRPr>
          </a:p>
          <a:p>
            <a:pPr algn="just"/>
            <a:r>
              <a:rPr lang="pl-PL" sz="1600" b="1" u="sng" dirty="0" smtClean="0">
                <a:solidFill>
                  <a:srgbClr val="002060"/>
                </a:solidFill>
                <a:latin typeface="Arial" panose="020B0604020202020204" pitchFamily="34" charset="0"/>
                <a:cs typeface="Arial" panose="020B0604020202020204" pitchFamily="34" charset="0"/>
              </a:rPr>
              <a:t>Administrator </a:t>
            </a:r>
            <a:r>
              <a:rPr lang="pl-PL" sz="1600" b="1" u="sng" dirty="0">
                <a:solidFill>
                  <a:srgbClr val="002060"/>
                </a:solidFill>
                <a:latin typeface="Arial" panose="020B0604020202020204" pitchFamily="34" charset="0"/>
                <a:cs typeface="Arial" panose="020B0604020202020204" pitchFamily="34" charset="0"/>
              </a:rPr>
              <a:t>(ADO)  </a:t>
            </a:r>
            <a:r>
              <a:rPr lang="pl-PL" sz="1600" b="1" u="sng" dirty="0">
                <a:latin typeface="Arial" panose="020B0604020202020204" pitchFamily="34" charset="0"/>
                <a:cs typeface="Arial" panose="020B0604020202020204" pitchFamily="34" charset="0"/>
              </a:rPr>
              <a:t>– definicja według RODO -</a:t>
            </a:r>
            <a:r>
              <a:rPr lang="pl-PL" sz="1600" dirty="0">
                <a:latin typeface="Arial" panose="020B0604020202020204" pitchFamily="34" charset="0"/>
                <a:cs typeface="Arial" panose="020B0604020202020204" pitchFamily="34" charset="0"/>
              </a:rPr>
              <a:t> oznacza osobę fizyczną lub prawną, organ publiczny, jednostkę lub inny podmiot, który </a:t>
            </a:r>
            <a:r>
              <a:rPr lang="pl-PL" sz="1600" b="1" dirty="0">
                <a:solidFill>
                  <a:srgbClr val="FF0000"/>
                </a:solidFill>
                <a:latin typeface="Arial" panose="020B0604020202020204" pitchFamily="34" charset="0"/>
                <a:cs typeface="Arial" panose="020B0604020202020204" pitchFamily="34" charset="0"/>
              </a:rPr>
              <a:t>samodzielnie lub wspólnie z innymi </a:t>
            </a:r>
            <a:r>
              <a:rPr lang="pl-PL" sz="1600" b="1" u="sng" dirty="0">
                <a:solidFill>
                  <a:srgbClr val="FF0000"/>
                </a:solidFill>
                <a:latin typeface="Arial" panose="020B0604020202020204" pitchFamily="34" charset="0"/>
                <a:cs typeface="Arial" panose="020B0604020202020204" pitchFamily="34" charset="0"/>
              </a:rPr>
              <a:t>ustala </a:t>
            </a:r>
            <a:r>
              <a:rPr lang="pl-PL" sz="1600" b="1" dirty="0">
                <a:solidFill>
                  <a:srgbClr val="FF0000"/>
                </a:solidFill>
                <a:latin typeface="Arial" panose="020B0604020202020204" pitchFamily="34" charset="0"/>
                <a:cs typeface="Arial" panose="020B0604020202020204" pitchFamily="34" charset="0"/>
              </a:rPr>
              <a:t>cele i </a:t>
            </a:r>
            <a:r>
              <a:rPr lang="pl-PL" sz="1600" b="1" u="sng" dirty="0">
                <a:solidFill>
                  <a:srgbClr val="FF0000"/>
                </a:solidFill>
                <a:latin typeface="Arial" panose="020B0604020202020204" pitchFamily="34" charset="0"/>
                <a:cs typeface="Arial" panose="020B0604020202020204" pitchFamily="34" charset="0"/>
              </a:rPr>
              <a:t>sposoby </a:t>
            </a:r>
            <a:r>
              <a:rPr lang="pl-PL" sz="1600" b="1" dirty="0">
                <a:solidFill>
                  <a:srgbClr val="FF0000"/>
                </a:solidFill>
                <a:latin typeface="Arial" panose="020B0604020202020204" pitchFamily="34" charset="0"/>
                <a:cs typeface="Arial" panose="020B0604020202020204" pitchFamily="34" charset="0"/>
              </a:rPr>
              <a:t>przetwarzania danych osobowych</a:t>
            </a:r>
            <a:r>
              <a:rPr lang="pl-PL" sz="1600" dirty="0">
                <a:latin typeface="Arial" panose="020B0604020202020204" pitchFamily="34" charset="0"/>
                <a:cs typeface="Arial" panose="020B0604020202020204" pitchFamily="34" charset="0"/>
              </a:rPr>
              <a:t>; jeżeli cele i sposoby takiego przetwarzania są określone w prawie Unii lub w prawie państwa członkowskiego, to również w prawie Unii lub w prawie państwa członkowskiego może zostać wyznaczony administrator lub mogą zostać określone konkretne kryteria jego wyznaczania (art. 4 pkt. 7 RODO</a:t>
            </a:r>
            <a:r>
              <a:rPr lang="pl-PL" sz="1600" dirty="0" smtClean="0">
                <a:latin typeface="Arial" panose="020B0604020202020204" pitchFamily="34" charset="0"/>
                <a:cs typeface="Arial" panose="020B0604020202020204" pitchFamily="34" charset="0"/>
              </a:rPr>
              <a:t>).</a:t>
            </a:r>
          </a:p>
          <a:p>
            <a:pPr algn="just"/>
            <a:endParaRPr lang="pl-PL" sz="1600" dirty="0" smtClean="0">
              <a:latin typeface="Arial" panose="020B0604020202020204" pitchFamily="34" charset="0"/>
              <a:cs typeface="Arial" panose="020B0604020202020204" pitchFamily="34" charset="0"/>
            </a:endParaRPr>
          </a:p>
          <a:p>
            <a:pPr algn="just"/>
            <a:r>
              <a:rPr lang="pl-PL" sz="1600" dirty="0">
                <a:latin typeface="Arial" panose="020B0604020202020204" pitchFamily="34" charset="0"/>
                <a:cs typeface="Arial" panose="020B0604020202020204" pitchFamily="34" charset="0"/>
              </a:rPr>
              <a:t>Przepisy </a:t>
            </a:r>
            <a:r>
              <a:rPr lang="pl-PL" sz="1600" b="1" dirty="0">
                <a:latin typeface="Arial" panose="020B0604020202020204" pitchFamily="34" charset="0"/>
                <a:cs typeface="Arial" panose="020B0604020202020204" pitchFamily="34" charset="0"/>
              </a:rPr>
              <a:t>Rozporządzenia Parlamentu Europejskiego i Rady (UE) </a:t>
            </a:r>
            <a:r>
              <a:rPr lang="pl-PL" sz="1600" b="1" dirty="0" smtClean="0">
                <a:latin typeface="Arial" panose="020B0604020202020204" pitchFamily="34" charset="0"/>
                <a:cs typeface="Arial" panose="020B0604020202020204" pitchFamily="34" charset="0"/>
              </a:rPr>
              <a:t>2016/679           </a:t>
            </a:r>
            <a:r>
              <a:rPr lang="pl-PL" sz="1600" b="1" dirty="0">
                <a:latin typeface="Arial" panose="020B0604020202020204" pitchFamily="34" charset="0"/>
                <a:cs typeface="Arial" panose="020B0604020202020204" pitchFamily="34" charset="0"/>
              </a:rPr>
              <a:t>z dnia 27 kwietnia 2016 r. </a:t>
            </a:r>
            <a:r>
              <a:rPr lang="pl-PL" sz="1600" dirty="0">
                <a:latin typeface="Arial" panose="020B0604020202020204" pitchFamily="34" charset="0"/>
                <a:cs typeface="Arial" panose="020B0604020202020204" pitchFamily="34" charset="0"/>
              </a:rPr>
              <a:t>w sprawie ochrony osób fizycznych w związku </a:t>
            </a:r>
            <a:r>
              <a:rPr lang="pl-PL" sz="1600" dirty="0" smtClean="0">
                <a:latin typeface="Arial" panose="020B0604020202020204" pitchFamily="34" charset="0"/>
                <a:cs typeface="Arial" panose="020B0604020202020204" pitchFamily="34" charset="0"/>
              </a:rPr>
              <a:t>                 z </a:t>
            </a:r>
            <a:r>
              <a:rPr lang="pl-PL" sz="1600" dirty="0">
                <a:latin typeface="Arial" panose="020B0604020202020204" pitchFamily="34" charset="0"/>
                <a:cs typeface="Arial" panose="020B0604020202020204" pitchFamily="34" charset="0"/>
              </a:rPr>
              <a:t>przetwarzaniem danych osobowych i w sprawie swobodnego przepływu takich danych oraz uchylenia dyrektywy 95/46/WE, </a:t>
            </a:r>
            <a:r>
              <a:rPr lang="pl-PL" sz="1600" dirty="0" smtClean="0">
                <a:latin typeface="Arial" panose="020B0604020202020204" pitchFamily="34" charset="0"/>
                <a:cs typeface="Arial" panose="020B0604020202020204" pitchFamily="34" charset="0"/>
              </a:rPr>
              <a:t>mają bezpośrednie </a:t>
            </a:r>
            <a:r>
              <a:rPr lang="pl-PL" sz="1600" dirty="0">
                <a:latin typeface="Arial" panose="020B0604020202020204" pitchFamily="34" charset="0"/>
                <a:cs typeface="Arial" panose="020B0604020202020204" pitchFamily="34" charset="0"/>
              </a:rPr>
              <a:t>zastosowanie we wszystkich krajach członkowskich UE. Miejsce dotychczasowego ABI </a:t>
            </a:r>
            <a:r>
              <a:rPr lang="pl-PL" sz="1600" dirty="0" smtClean="0">
                <a:latin typeface="Arial" panose="020B0604020202020204" pitchFamily="34" charset="0"/>
                <a:cs typeface="Arial" panose="020B0604020202020204" pitchFamily="34" charset="0"/>
              </a:rPr>
              <a:t>zajął </a:t>
            </a:r>
            <a:r>
              <a:rPr lang="pl-PL" sz="1600" dirty="0">
                <a:latin typeface="Arial" panose="020B0604020202020204" pitchFamily="34" charset="0"/>
                <a:cs typeface="Arial" panose="020B0604020202020204" pitchFamily="34" charset="0"/>
              </a:rPr>
              <a:t>(obligatoryjnie w niektórych przypadkach) </a:t>
            </a:r>
            <a:r>
              <a:rPr lang="pl-PL" sz="1600" b="1" u="sng" dirty="0">
                <a:solidFill>
                  <a:srgbClr val="FF0000"/>
                </a:solidFill>
                <a:latin typeface="Arial" panose="020B0604020202020204" pitchFamily="34" charset="0"/>
                <a:cs typeface="Arial" panose="020B0604020202020204" pitchFamily="34" charset="0"/>
              </a:rPr>
              <a:t>Inspektor Ochrony Danych </a:t>
            </a:r>
            <a:r>
              <a:rPr lang="pl-PL" sz="1600" dirty="0">
                <a:latin typeface="Arial" panose="020B0604020202020204" pitchFamily="34" charset="0"/>
                <a:cs typeface="Arial" panose="020B0604020202020204" pitchFamily="34" charset="0"/>
              </a:rPr>
              <a:t>(IOD – ang. </a:t>
            </a:r>
            <a:r>
              <a:rPr lang="pl-PL" sz="1600" i="1" dirty="0">
                <a:latin typeface="Arial" panose="020B0604020202020204" pitchFamily="34" charset="0"/>
                <a:cs typeface="Arial" panose="020B0604020202020204" pitchFamily="34" charset="0"/>
              </a:rPr>
              <a:t>Data </a:t>
            </a:r>
            <a:r>
              <a:rPr lang="pl-PL" sz="1600" i="1" dirty="0" err="1">
                <a:latin typeface="Arial" panose="020B0604020202020204" pitchFamily="34" charset="0"/>
                <a:cs typeface="Arial" panose="020B0604020202020204" pitchFamily="34" charset="0"/>
              </a:rPr>
              <a:t>Protection</a:t>
            </a:r>
            <a:r>
              <a:rPr lang="pl-PL" sz="1600" i="1" dirty="0">
                <a:latin typeface="Arial" panose="020B0604020202020204" pitchFamily="34" charset="0"/>
                <a:cs typeface="Arial" panose="020B0604020202020204" pitchFamily="34" charset="0"/>
              </a:rPr>
              <a:t> </a:t>
            </a:r>
            <a:r>
              <a:rPr lang="pl-PL" sz="1600" i="1" dirty="0" err="1">
                <a:latin typeface="Arial" panose="020B0604020202020204" pitchFamily="34" charset="0"/>
                <a:cs typeface="Arial" panose="020B0604020202020204" pitchFamily="34" charset="0"/>
              </a:rPr>
              <a:t>Officer</a:t>
            </a:r>
            <a:r>
              <a:rPr lang="pl-PL" sz="1600" i="1" dirty="0">
                <a:latin typeface="Arial" panose="020B0604020202020204" pitchFamily="34" charset="0"/>
                <a:cs typeface="Arial" panose="020B0604020202020204" pitchFamily="34" charset="0"/>
              </a:rPr>
              <a:t>). </a:t>
            </a:r>
          </a:p>
          <a:p>
            <a:pPr algn="just"/>
            <a:endParaRPr lang="pl-PL" i="1" dirty="0"/>
          </a:p>
          <a:p>
            <a:pPr algn="just"/>
            <a:endParaRPr lang="pl-PL" dirty="0"/>
          </a:p>
        </p:txBody>
      </p:sp>
    </p:spTree>
    <p:extLst>
      <p:ext uri="{BB962C8B-B14F-4D97-AF65-F5344CB8AC3E}">
        <p14:creationId xmlns:p14="http://schemas.microsoft.com/office/powerpoint/2010/main" val="2008208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629753" y="1175048"/>
            <a:ext cx="7598756" cy="6647974"/>
          </a:xfrm>
          <a:prstGeom prst="rect">
            <a:avLst/>
          </a:prstGeom>
        </p:spPr>
        <p:txBody>
          <a:bodyPr wrap="square">
            <a:spAutoFit/>
          </a:bodyPr>
          <a:lstStyle/>
          <a:p>
            <a:r>
              <a:rPr lang="pl-PL" sz="2000" b="1" u="sng" dirty="0" smtClean="0">
                <a:solidFill>
                  <a:srgbClr val="FF0000"/>
                </a:solidFill>
                <a:latin typeface="Arial" panose="020B0604020202020204" pitchFamily="34" charset="0"/>
                <a:cs typeface="Arial" panose="020B0604020202020204" pitchFamily="34" charset="0"/>
              </a:rPr>
              <a:t>Zadania IOD</a:t>
            </a:r>
          </a:p>
          <a:p>
            <a:pPr algn="ctr"/>
            <a:endParaRPr lang="pl-PL" sz="2000" b="1" u="sng" dirty="0" smtClean="0">
              <a:solidFill>
                <a:srgbClr val="FF0000"/>
              </a:solidFill>
              <a:latin typeface="Arial" panose="020B0604020202020204" pitchFamily="34" charset="0"/>
              <a:cs typeface="Arial" panose="020B0604020202020204" pitchFamily="34" charset="0"/>
            </a:endParaRPr>
          </a:p>
          <a:p>
            <a:pPr algn="ctr"/>
            <a:endParaRPr lang="pl-PL" sz="2000" b="1" u="sng" dirty="0">
              <a:solidFill>
                <a:srgbClr val="FF0000"/>
              </a:solidFill>
              <a:latin typeface="Arial" panose="020B0604020202020204" pitchFamily="34" charset="0"/>
              <a:cs typeface="Arial" panose="020B0604020202020204" pitchFamily="34" charset="0"/>
            </a:endParaRPr>
          </a:p>
          <a:p>
            <a:pPr algn="ctr"/>
            <a:endParaRPr lang="pl-PL" sz="2000" b="1" u="sng" dirty="0" smtClean="0">
              <a:solidFill>
                <a:srgbClr val="FF0000"/>
              </a:solidFill>
              <a:latin typeface="Arial" panose="020B0604020202020204" pitchFamily="34" charset="0"/>
              <a:cs typeface="Arial" panose="020B0604020202020204" pitchFamily="34" charset="0"/>
            </a:endParaRPr>
          </a:p>
          <a:p>
            <a:pPr algn="ctr"/>
            <a:endParaRPr lang="pl-PL" sz="2000" b="1" u="sng" dirty="0">
              <a:solidFill>
                <a:srgbClr val="FF0000"/>
              </a:solidFill>
              <a:latin typeface="Arial" panose="020B0604020202020204" pitchFamily="34" charset="0"/>
              <a:cs typeface="Arial" panose="020B0604020202020204" pitchFamily="34" charset="0"/>
            </a:endParaRPr>
          </a:p>
          <a:p>
            <a:pPr algn="ctr"/>
            <a:endParaRPr lang="pl-PL" sz="2000" b="1" u="sng" dirty="0">
              <a:solidFill>
                <a:srgbClr val="FF0000"/>
              </a:solidFill>
              <a:latin typeface="Arial" panose="020B0604020202020204" pitchFamily="34" charset="0"/>
              <a:cs typeface="Arial" panose="020B0604020202020204" pitchFamily="34" charset="0"/>
            </a:endParaRPr>
          </a:p>
          <a:p>
            <a:pPr algn="just"/>
            <a:r>
              <a:rPr lang="pl-PL" dirty="0" smtClean="0">
                <a:latin typeface="Arial" panose="020B0604020202020204" pitchFamily="34" charset="0"/>
                <a:cs typeface="Arial" panose="020B0604020202020204" pitchFamily="34" charset="0"/>
              </a:rPr>
              <a:t>●informowanie </a:t>
            </a:r>
            <a:r>
              <a:rPr lang="pl-PL" dirty="0">
                <a:latin typeface="Arial" panose="020B0604020202020204" pitchFamily="34" charset="0"/>
                <a:cs typeface="Arial" panose="020B0604020202020204" pitchFamily="34" charset="0"/>
              </a:rPr>
              <a:t>ADO oraz pracowników o obowiązkach spoczywających na nich na mocy RODO oraz innych przepisów,</a:t>
            </a:r>
          </a:p>
          <a:p>
            <a:pPr algn="just"/>
            <a:r>
              <a:rPr lang="pl-PL" dirty="0" smtClean="0">
                <a:latin typeface="Arial" panose="020B0604020202020204" pitchFamily="34" charset="0"/>
                <a:cs typeface="Arial" panose="020B0604020202020204" pitchFamily="34" charset="0"/>
              </a:rPr>
              <a:t>●monitorowanie </a:t>
            </a:r>
            <a:r>
              <a:rPr lang="pl-PL" dirty="0">
                <a:latin typeface="Arial" panose="020B0604020202020204" pitchFamily="34" charset="0"/>
                <a:cs typeface="Arial" panose="020B0604020202020204" pitchFamily="34" charset="0"/>
              </a:rPr>
              <a:t>przestrzegania RODO oraz innych przepisów unijnych, jak również regulacji krajowych i procedur  administratora lub procesora,</a:t>
            </a:r>
          </a:p>
          <a:p>
            <a:pPr algn="just"/>
            <a:r>
              <a:rPr lang="pl-PL" dirty="0" smtClean="0">
                <a:latin typeface="Arial" panose="020B0604020202020204" pitchFamily="34" charset="0"/>
                <a:cs typeface="Arial" panose="020B0604020202020204" pitchFamily="34" charset="0"/>
              </a:rPr>
              <a:t>●szkolenie </a:t>
            </a:r>
            <a:r>
              <a:rPr lang="pl-PL" dirty="0">
                <a:latin typeface="Arial" panose="020B0604020202020204" pitchFamily="34" charset="0"/>
                <a:cs typeface="Arial" panose="020B0604020202020204" pitchFamily="34" charset="0"/>
              </a:rPr>
              <a:t>pracowników, </a:t>
            </a:r>
          </a:p>
          <a:p>
            <a:pPr algn="just"/>
            <a:r>
              <a:rPr lang="pl-PL" dirty="0" smtClean="0">
                <a:latin typeface="Arial" panose="020B0604020202020204" pitchFamily="34" charset="0"/>
                <a:cs typeface="Arial" panose="020B0604020202020204" pitchFamily="34" charset="0"/>
              </a:rPr>
              <a:t>●przeprowadzanie </a:t>
            </a:r>
            <a:r>
              <a:rPr lang="pl-PL" dirty="0">
                <a:latin typeface="Arial" panose="020B0604020202020204" pitchFamily="34" charset="0"/>
                <a:cs typeface="Arial" panose="020B0604020202020204" pitchFamily="34" charset="0"/>
              </a:rPr>
              <a:t>systematycznych audytów w organizacji, </a:t>
            </a:r>
          </a:p>
          <a:p>
            <a:pPr algn="just"/>
            <a:r>
              <a:rPr lang="pl-PL" dirty="0">
                <a:latin typeface="Arial" panose="020B0604020202020204" pitchFamily="34" charset="0"/>
                <a:cs typeface="Arial" panose="020B0604020202020204" pitchFamily="34" charset="0"/>
              </a:rPr>
              <a:t>●udzielania wskazówek ADO w przedmiocie wdrożenia odpowiednich                                      i skutecznych środków technicznych jak również organizacyjnych mających zabezpieczyć dane osobowe oraz jak wykazać przestrzeganie prawa przez administratora lub podmiot przetwarzający dane,</a:t>
            </a:r>
          </a:p>
          <a:p>
            <a:pPr algn="just">
              <a:tabLst>
                <a:tab pos="180975" algn="l"/>
              </a:tabLst>
            </a:pPr>
            <a:r>
              <a:rPr lang="pl-PL" dirty="0" smtClean="0">
                <a:latin typeface="Arial" panose="020B0604020202020204" pitchFamily="34" charset="0"/>
                <a:cs typeface="Arial" panose="020B0604020202020204" pitchFamily="34" charset="0"/>
              </a:rPr>
              <a:t>●szacowanie</a:t>
            </a:r>
            <a:r>
              <a:rPr lang="pl-PL" dirty="0">
                <a:latin typeface="Arial" panose="020B0604020202020204" pitchFamily="34" charset="0"/>
                <a:cs typeface="Arial" panose="020B0604020202020204" pitchFamily="34" charset="0"/>
              </a:rPr>
              <a:t>, ocena i identyfikacja ryzyka związanego </a:t>
            </a:r>
            <a:r>
              <a:rPr lang="pl-PL" dirty="0" smtClean="0">
                <a:latin typeface="Arial" panose="020B0604020202020204" pitchFamily="34" charset="0"/>
                <a:cs typeface="Arial" panose="020B0604020202020204" pitchFamily="34" charset="0"/>
              </a:rPr>
              <a:t>                                     z </a:t>
            </a:r>
            <a:r>
              <a:rPr lang="pl-PL" dirty="0">
                <a:latin typeface="Arial" panose="020B0604020202020204" pitchFamily="34" charset="0"/>
                <a:cs typeface="Arial" panose="020B0604020202020204" pitchFamily="34" charset="0"/>
              </a:rPr>
              <a:t>przetwarzaniem, </a:t>
            </a:r>
          </a:p>
          <a:p>
            <a:pPr algn="just"/>
            <a:r>
              <a:rPr lang="pl-PL" dirty="0" smtClean="0">
                <a:latin typeface="Arial" panose="020B0604020202020204" pitchFamily="34" charset="0"/>
                <a:cs typeface="Arial" panose="020B0604020202020204" pitchFamily="34" charset="0"/>
              </a:rPr>
              <a:t>●współpraca </a:t>
            </a:r>
            <a:r>
              <a:rPr lang="pl-PL" dirty="0">
                <a:latin typeface="Arial" panose="020B0604020202020204" pitchFamily="34" charset="0"/>
                <a:cs typeface="Arial" panose="020B0604020202020204" pitchFamily="34" charset="0"/>
              </a:rPr>
              <a:t>z organem nadzorczym </a:t>
            </a:r>
            <a:endParaRPr lang="pl-PL" dirty="0" smtClean="0">
              <a:latin typeface="Arial" panose="020B0604020202020204" pitchFamily="34" charset="0"/>
              <a:cs typeface="Arial" panose="020B0604020202020204" pitchFamily="34" charset="0"/>
            </a:endParaRPr>
          </a:p>
          <a:p>
            <a:pPr algn="just"/>
            <a:endParaRPr lang="pl-PL" dirty="0"/>
          </a:p>
          <a:p>
            <a:pPr algn="just"/>
            <a:endParaRPr lang="pl-PL" dirty="0" smtClean="0"/>
          </a:p>
          <a:p>
            <a:pPr algn="just"/>
            <a:endParaRPr lang="pl-PL" dirty="0"/>
          </a:p>
          <a:p>
            <a:pPr algn="just"/>
            <a:endParaRPr lang="pl-PL" dirty="0"/>
          </a:p>
        </p:txBody>
      </p:sp>
      <p:pic>
        <p:nvPicPr>
          <p:cNvPr id="5" name="Picture 2" descr="C:\Users\Kacper\Desktop\2127_1.7.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32987" y="1175048"/>
            <a:ext cx="2592288" cy="1705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2081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755575" y="1175048"/>
            <a:ext cx="7472933" cy="5447645"/>
          </a:xfrm>
          <a:prstGeom prst="rect">
            <a:avLst/>
          </a:prstGeom>
        </p:spPr>
        <p:txBody>
          <a:bodyPr wrap="square">
            <a:spAutoFit/>
          </a:bodyPr>
          <a:lstStyle/>
          <a:p>
            <a:pPr algn="ctr"/>
            <a:r>
              <a:rPr lang="pl-PL" sz="2400" b="1" dirty="0" smtClean="0">
                <a:solidFill>
                  <a:srgbClr val="FF0000"/>
                </a:solidFill>
                <a:latin typeface="Arial" panose="020B0604020202020204" pitchFamily="34" charset="0"/>
                <a:cs typeface="Arial" panose="020B0604020202020204" pitchFamily="34" charset="0"/>
              </a:rPr>
              <a:t>Kto musi, a kto może wyznaczyć IOD (DPO)</a:t>
            </a:r>
          </a:p>
          <a:p>
            <a:endParaRPr lang="pl-PL" dirty="0">
              <a:latin typeface="Arial" panose="020B0604020202020204" pitchFamily="34" charset="0"/>
              <a:cs typeface="Arial" panose="020B0604020202020204" pitchFamily="34" charset="0"/>
            </a:endParaRPr>
          </a:p>
          <a:p>
            <a:pPr algn="just"/>
            <a:r>
              <a:rPr lang="pl-PL" dirty="0" smtClean="0">
                <a:latin typeface="Arial" panose="020B0604020202020204" pitchFamily="34" charset="0"/>
                <a:cs typeface="Arial" panose="020B0604020202020204" pitchFamily="34" charset="0"/>
              </a:rPr>
              <a:t>Ogólne </a:t>
            </a:r>
            <a:r>
              <a:rPr lang="pl-PL" dirty="0">
                <a:latin typeface="Arial" panose="020B0604020202020204" pitchFamily="34" charset="0"/>
                <a:cs typeface="Arial" panose="020B0604020202020204" pitchFamily="34" charset="0"/>
              </a:rPr>
              <a:t>rozporządzenie o ochronie danych w art. 37 ust 1przewiduje obowiązek wyznaczenia inspektora dla administratorów i podmiotów przetwarzających wówczas, gdy</a:t>
            </a:r>
            <a:r>
              <a:rPr lang="pl-PL" dirty="0" smtClean="0">
                <a:latin typeface="Arial" panose="020B0604020202020204" pitchFamily="34" charset="0"/>
                <a:cs typeface="Arial" panose="020B0604020202020204" pitchFamily="34" charset="0"/>
              </a:rPr>
              <a:t>:</a:t>
            </a:r>
          </a:p>
          <a:p>
            <a:pPr algn="just"/>
            <a:endParaRPr lang="pl-PL" dirty="0">
              <a:latin typeface="Arial" panose="020B0604020202020204" pitchFamily="34" charset="0"/>
              <a:cs typeface="Arial" panose="020B0604020202020204" pitchFamily="34" charset="0"/>
            </a:endParaRPr>
          </a:p>
          <a:p>
            <a:pPr algn="just">
              <a:buAutoNum type="alphaLcParenR"/>
            </a:pPr>
            <a:r>
              <a:rPr lang="pl-PL" dirty="0" smtClean="0">
                <a:latin typeface="Arial" panose="020B0604020202020204" pitchFamily="34" charset="0"/>
                <a:cs typeface="Arial" panose="020B0604020202020204" pitchFamily="34" charset="0"/>
              </a:rPr>
              <a:t>przetwarzania </a:t>
            </a:r>
            <a:r>
              <a:rPr lang="pl-PL" dirty="0">
                <a:latin typeface="Arial" panose="020B0604020202020204" pitchFamily="34" charset="0"/>
                <a:cs typeface="Arial" panose="020B0604020202020204" pitchFamily="34" charset="0"/>
              </a:rPr>
              <a:t>dokonują </a:t>
            </a:r>
            <a:r>
              <a:rPr lang="pl-PL" b="1" dirty="0">
                <a:latin typeface="Arial" panose="020B0604020202020204" pitchFamily="34" charset="0"/>
                <a:cs typeface="Arial" panose="020B0604020202020204" pitchFamily="34" charset="0"/>
              </a:rPr>
              <a:t>organ lub podmiot</a:t>
            </a:r>
            <a:r>
              <a:rPr lang="pl-PL" dirty="0">
                <a:latin typeface="Arial" panose="020B0604020202020204" pitchFamily="34" charset="0"/>
                <a:cs typeface="Arial" panose="020B0604020202020204" pitchFamily="34" charset="0"/>
              </a:rPr>
              <a:t> publiczny, z wyjątkiem sądów w zakresie sprawowania przez nie wymiaru sprawiedliwości</a:t>
            </a:r>
            <a:r>
              <a:rPr lang="pl-PL" dirty="0" smtClean="0">
                <a:latin typeface="Arial" panose="020B0604020202020204" pitchFamily="34" charset="0"/>
                <a:cs typeface="Arial" panose="020B0604020202020204" pitchFamily="34" charset="0"/>
              </a:rPr>
              <a:t>;</a:t>
            </a:r>
          </a:p>
          <a:p>
            <a:pPr algn="just"/>
            <a:endParaRPr lang="pl-PL" dirty="0">
              <a:latin typeface="Arial" panose="020B0604020202020204" pitchFamily="34" charset="0"/>
              <a:cs typeface="Arial" panose="020B0604020202020204" pitchFamily="34" charset="0"/>
            </a:endParaRPr>
          </a:p>
          <a:p>
            <a:pPr algn="just"/>
            <a:r>
              <a:rPr lang="pl-PL" dirty="0">
                <a:latin typeface="Arial" panose="020B0604020202020204" pitchFamily="34" charset="0"/>
                <a:cs typeface="Arial" panose="020B0604020202020204" pitchFamily="34" charset="0"/>
              </a:rPr>
              <a:t>b) </a:t>
            </a:r>
            <a:r>
              <a:rPr lang="pl-PL" b="1" dirty="0">
                <a:latin typeface="Arial" panose="020B0604020202020204" pitchFamily="34" charset="0"/>
                <a:cs typeface="Arial" panose="020B0604020202020204" pitchFamily="34" charset="0"/>
              </a:rPr>
              <a:t>główna działalność</a:t>
            </a:r>
            <a:r>
              <a:rPr lang="pl-PL" dirty="0">
                <a:latin typeface="Arial" panose="020B0604020202020204" pitchFamily="34" charset="0"/>
                <a:cs typeface="Arial" panose="020B0604020202020204" pitchFamily="34" charset="0"/>
              </a:rPr>
              <a:t> administratora lub podmiotu przetwarzającego polega na operacjach przetwarzania, które ze względu na swój charakter, zakres lub cele wymagają </a:t>
            </a:r>
            <a:r>
              <a:rPr lang="pl-PL" b="1" dirty="0">
                <a:latin typeface="Arial" panose="020B0604020202020204" pitchFamily="34" charset="0"/>
                <a:cs typeface="Arial" panose="020B0604020202020204" pitchFamily="34" charset="0"/>
              </a:rPr>
              <a:t>regularnego i systematycznego monitorowania osób</a:t>
            </a:r>
            <a:r>
              <a:rPr lang="pl-PL" dirty="0">
                <a:latin typeface="Arial" panose="020B0604020202020204" pitchFamily="34" charset="0"/>
                <a:cs typeface="Arial" panose="020B0604020202020204" pitchFamily="34" charset="0"/>
              </a:rPr>
              <a:t>, których dane dotyczą na </a:t>
            </a:r>
            <a:r>
              <a:rPr lang="pl-PL" b="1" dirty="0">
                <a:latin typeface="Arial" panose="020B0604020202020204" pitchFamily="34" charset="0"/>
                <a:cs typeface="Arial" panose="020B0604020202020204" pitchFamily="34" charset="0"/>
              </a:rPr>
              <a:t>dużą skalę</a:t>
            </a:r>
            <a:r>
              <a:rPr lang="pl-PL" dirty="0" smtClean="0">
                <a:latin typeface="Arial" panose="020B0604020202020204" pitchFamily="34" charset="0"/>
                <a:cs typeface="Arial" panose="020B0604020202020204" pitchFamily="34" charset="0"/>
              </a:rPr>
              <a:t>.</a:t>
            </a:r>
          </a:p>
          <a:p>
            <a:pPr algn="just"/>
            <a:endParaRPr lang="pl-PL" dirty="0">
              <a:latin typeface="Arial" panose="020B0604020202020204" pitchFamily="34" charset="0"/>
              <a:cs typeface="Arial" panose="020B0604020202020204" pitchFamily="34" charset="0"/>
            </a:endParaRPr>
          </a:p>
          <a:p>
            <a:pPr algn="just"/>
            <a:r>
              <a:rPr lang="pl-PL" dirty="0">
                <a:latin typeface="Arial" panose="020B0604020202020204" pitchFamily="34" charset="0"/>
                <a:cs typeface="Arial" panose="020B0604020202020204" pitchFamily="34" charset="0"/>
              </a:rPr>
              <a:t>c) </a:t>
            </a:r>
            <a:r>
              <a:rPr lang="pl-PL" b="1" dirty="0">
                <a:latin typeface="Arial" panose="020B0604020202020204" pitchFamily="34" charset="0"/>
                <a:cs typeface="Arial" panose="020B0604020202020204" pitchFamily="34" charset="0"/>
              </a:rPr>
              <a:t>główna działalność</a:t>
            </a:r>
            <a:r>
              <a:rPr lang="pl-PL" dirty="0">
                <a:latin typeface="Arial" panose="020B0604020202020204" pitchFamily="34" charset="0"/>
                <a:cs typeface="Arial" panose="020B0604020202020204" pitchFamily="34" charset="0"/>
              </a:rPr>
              <a:t> administratora lub podmiotu przetwarzającego polega na przetwarzaniu </a:t>
            </a:r>
            <a:r>
              <a:rPr lang="pl-PL" b="1" dirty="0">
                <a:latin typeface="Arial" panose="020B0604020202020204" pitchFamily="34" charset="0"/>
                <a:cs typeface="Arial" panose="020B0604020202020204" pitchFamily="34" charset="0"/>
              </a:rPr>
              <a:t>na dużą skalę</a:t>
            </a:r>
            <a:r>
              <a:rPr lang="pl-PL" dirty="0">
                <a:latin typeface="Arial" panose="020B0604020202020204" pitchFamily="34" charset="0"/>
                <a:cs typeface="Arial" panose="020B0604020202020204" pitchFamily="34" charset="0"/>
              </a:rPr>
              <a:t> szczególnych kategorii danych osobowych, o których mowa w art. 9 ust. 1, oraz </a:t>
            </a:r>
            <a:r>
              <a:rPr lang="pl-PL" b="1" dirty="0">
                <a:latin typeface="Arial" panose="020B0604020202020204" pitchFamily="34" charset="0"/>
                <a:cs typeface="Arial" panose="020B0604020202020204" pitchFamily="34" charset="0"/>
              </a:rPr>
              <a:t>danych osobowych dotyczących wyroków skazujących i naruszeń prawa</a:t>
            </a:r>
            <a:r>
              <a:rPr lang="pl-PL" dirty="0">
                <a:latin typeface="Arial" panose="020B0604020202020204" pitchFamily="34" charset="0"/>
                <a:cs typeface="Arial" panose="020B0604020202020204" pitchFamily="34" charset="0"/>
              </a:rPr>
              <a:t>, o których mowa w art. 10.</a:t>
            </a:r>
          </a:p>
        </p:txBody>
      </p:sp>
    </p:spTree>
    <p:extLst>
      <p:ext uri="{BB962C8B-B14F-4D97-AF65-F5344CB8AC3E}">
        <p14:creationId xmlns:p14="http://schemas.microsoft.com/office/powerpoint/2010/main" val="20082081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rostokąt 4"/>
          <p:cNvSpPr/>
          <p:nvPr/>
        </p:nvSpPr>
        <p:spPr>
          <a:xfrm>
            <a:off x="629753" y="1175049"/>
            <a:ext cx="7598756" cy="3970318"/>
          </a:xfrm>
          <a:prstGeom prst="rect">
            <a:avLst/>
          </a:prstGeom>
        </p:spPr>
        <p:txBody>
          <a:bodyPr wrap="square">
            <a:spAutoFit/>
          </a:bodyPr>
          <a:lstStyle/>
          <a:p>
            <a:pPr algn="just">
              <a:tabLst>
                <a:tab pos="2692400" algn="l"/>
              </a:tabLst>
            </a:pPr>
            <a:r>
              <a:rPr lang="pl-PL" dirty="0" smtClean="0">
                <a:latin typeface="Arial" panose="020B0604020202020204" pitchFamily="34" charset="0"/>
                <a:cs typeface="Arial" panose="020B0604020202020204" pitchFamily="34" charset="0"/>
              </a:rPr>
              <a:t>Dodatkowo należy zauważyć, że zgodnie </a:t>
            </a:r>
            <a:r>
              <a:rPr lang="pl-PL" dirty="0">
                <a:latin typeface="Arial" panose="020B0604020202020204" pitchFamily="34" charset="0"/>
                <a:cs typeface="Arial" panose="020B0604020202020204" pitchFamily="34" charset="0"/>
              </a:rPr>
              <a:t>z art. 37 ust. 4 </a:t>
            </a:r>
            <a:r>
              <a:rPr lang="pl-PL" dirty="0" smtClean="0">
                <a:latin typeface="Arial" panose="020B0604020202020204" pitchFamily="34" charset="0"/>
                <a:cs typeface="Arial" panose="020B0604020202020204" pitchFamily="34" charset="0"/>
              </a:rPr>
              <a:t>rozporządzenia o</a:t>
            </a:r>
            <a:r>
              <a:rPr lang="pl-PL" dirty="0">
                <a:latin typeface="Arial" panose="020B0604020202020204" pitchFamily="34" charset="0"/>
                <a:cs typeface="Arial" panose="020B0604020202020204" pitchFamily="34" charset="0"/>
              </a:rPr>
              <a:t> ochronie danych </a:t>
            </a:r>
            <a:r>
              <a:rPr lang="pl-PL" b="1" dirty="0">
                <a:latin typeface="Arial" panose="020B0604020202020204" pitchFamily="34" charset="0"/>
                <a:cs typeface="Arial" panose="020B0604020202020204" pitchFamily="34" charset="0"/>
              </a:rPr>
              <a:t>obowiązek powołania inspektora ochrony danych</a:t>
            </a:r>
            <a:r>
              <a:rPr lang="pl-PL" dirty="0">
                <a:latin typeface="Arial" panose="020B0604020202020204" pitchFamily="34" charset="0"/>
                <a:cs typeface="Arial" panose="020B0604020202020204" pitchFamily="34" charset="0"/>
              </a:rPr>
              <a:t> może wprowadzić </a:t>
            </a:r>
            <a:r>
              <a:rPr lang="pl-PL" b="1" dirty="0">
                <a:latin typeface="Arial" panose="020B0604020202020204" pitchFamily="34" charset="0"/>
                <a:cs typeface="Arial" panose="020B0604020202020204" pitchFamily="34" charset="0"/>
              </a:rPr>
              <a:t>prawo Unii lub prawo państwa </a:t>
            </a:r>
            <a:r>
              <a:rPr lang="pl-PL" b="1" dirty="0" smtClean="0">
                <a:latin typeface="Arial" panose="020B0604020202020204" pitchFamily="34" charset="0"/>
                <a:cs typeface="Arial" panose="020B0604020202020204" pitchFamily="34" charset="0"/>
              </a:rPr>
              <a:t>członkowskiego </a:t>
            </a:r>
            <a:r>
              <a:rPr lang="pl-PL" sz="1400" dirty="0" smtClean="0">
                <a:latin typeface="Arial" panose="020B0604020202020204" pitchFamily="34" charset="0"/>
                <a:cs typeface="Arial" panose="020B0604020202020204" pitchFamily="34" charset="0"/>
              </a:rPr>
              <a:t>(co znaczy, że polski ustawodawca będzie miał prawo ten katalog rozszerzać).</a:t>
            </a:r>
            <a:r>
              <a:rPr lang="pl-PL" sz="1400" dirty="0">
                <a:latin typeface="Arial" panose="020B0604020202020204" pitchFamily="34" charset="0"/>
                <a:cs typeface="Arial" panose="020B0604020202020204" pitchFamily="34" charset="0"/>
              </a:rPr>
              <a:t/>
            </a:r>
            <a:br>
              <a:rPr lang="pl-PL" sz="1400" dirty="0">
                <a:latin typeface="Arial" panose="020B0604020202020204" pitchFamily="34" charset="0"/>
                <a:cs typeface="Arial" panose="020B0604020202020204" pitchFamily="34" charset="0"/>
              </a:rPr>
            </a:br>
            <a:r>
              <a:rPr lang="pl-PL" sz="1400" dirty="0">
                <a:latin typeface="Arial" panose="020B0604020202020204" pitchFamily="34" charset="0"/>
                <a:cs typeface="Arial" panose="020B0604020202020204" pitchFamily="34" charset="0"/>
              </a:rPr>
              <a:t/>
            </a:r>
            <a:br>
              <a:rPr lang="pl-PL" sz="1400" dirty="0">
                <a:latin typeface="Arial" panose="020B0604020202020204" pitchFamily="34" charset="0"/>
                <a:cs typeface="Arial" panose="020B0604020202020204" pitchFamily="34" charset="0"/>
              </a:rPr>
            </a:br>
            <a:r>
              <a:rPr lang="pl-PL" b="1" dirty="0">
                <a:latin typeface="Arial" panose="020B0604020202020204" pitchFamily="34" charset="0"/>
                <a:cs typeface="Arial" panose="020B0604020202020204" pitchFamily="34" charset="0"/>
              </a:rPr>
              <a:t>W pozostałych przypadkach wyznaczenie inspektora </a:t>
            </a:r>
            <a:r>
              <a:rPr lang="pl-PL" b="1" dirty="0" smtClean="0">
                <a:latin typeface="Arial" panose="020B0604020202020204" pitchFamily="34" charset="0"/>
                <a:cs typeface="Arial" panose="020B0604020202020204" pitchFamily="34" charset="0"/>
              </a:rPr>
              <a:t>nie jest obligatoryjne, a fakultatywne</a:t>
            </a:r>
            <a:r>
              <a:rPr lang="pl-PL" dirty="0">
                <a:latin typeface="Arial" panose="020B0604020202020204" pitchFamily="34" charset="0"/>
                <a:cs typeface="Arial" panose="020B0604020202020204" pitchFamily="34" charset="0"/>
              </a:rPr>
              <a:t>. </a:t>
            </a:r>
            <a:endParaRPr lang="pl-PL" dirty="0" smtClean="0">
              <a:latin typeface="Arial" panose="020B0604020202020204" pitchFamily="34" charset="0"/>
              <a:cs typeface="Arial" panose="020B0604020202020204" pitchFamily="34" charset="0"/>
            </a:endParaRPr>
          </a:p>
          <a:p>
            <a:pPr algn="just"/>
            <a:endParaRPr lang="pl-PL" dirty="0">
              <a:latin typeface="Arial" panose="020B0604020202020204" pitchFamily="34" charset="0"/>
              <a:cs typeface="Arial" panose="020B0604020202020204" pitchFamily="34" charset="0"/>
            </a:endParaRPr>
          </a:p>
          <a:p>
            <a:pPr algn="just"/>
            <a:r>
              <a:rPr lang="pl-PL" dirty="0" smtClean="0">
                <a:latin typeface="Arial" panose="020B0604020202020204" pitchFamily="34" charset="0"/>
                <a:cs typeface="Arial" panose="020B0604020202020204" pitchFamily="34" charset="0"/>
              </a:rPr>
              <a:t>Jednakże Grupa </a:t>
            </a:r>
            <a:r>
              <a:rPr lang="pl-PL" dirty="0">
                <a:latin typeface="Arial" panose="020B0604020202020204" pitchFamily="34" charset="0"/>
                <a:cs typeface="Arial" panose="020B0604020202020204" pitchFamily="34" charset="0"/>
              </a:rPr>
              <a:t>Robocza art. 29 w swoich </a:t>
            </a:r>
            <a:r>
              <a:rPr lang="pl-PL" dirty="0" smtClean="0">
                <a:latin typeface="Arial" panose="020B0604020202020204" pitchFamily="34" charset="0"/>
                <a:cs typeface="Arial" panose="020B0604020202020204" pitchFamily="34" charset="0"/>
              </a:rPr>
              <a:t>wytycznych dotyczących IOD, rekomenduje jego wyznaczanie nawet podmiotom nie zobowiązanym do tego na podstawie przepisów prawa.</a:t>
            </a:r>
          </a:p>
          <a:p>
            <a:pPr algn="just"/>
            <a:endParaRPr lang="pl-PL" dirty="0"/>
          </a:p>
          <a:p>
            <a:pPr algn="just"/>
            <a:endParaRPr lang="pl-PL" dirty="0" smtClean="0"/>
          </a:p>
        </p:txBody>
      </p:sp>
    </p:spTree>
    <p:extLst>
      <p:ext uri="{BB962C8B-B14F-4D97-AF65-F5344CB8AC3E}">
        <p14:creationId xmlns:p14="http://schemas.microsoft.com/office/powerpoint/2010/main" val="35357836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rostokąt 4"/>
          <p:cNvSpPr/>
          <p:nvPr/>
        </p:nvSpPr>
        <p:spPr>
          <a:xfrm>
            <a:off x="629753" y="1175048"/>
            <a:ext cx="7598754" cy="5724644"/>
          </a:xfrm>
          <a:prstGeom prst="rect">
            <a:avLst/>
          </a:prstGeom>
        </p:spPr>
        <p:txBody>
          <a:bodyPr wrap="square">
            <a:spAutoFit/>
          </a:bodyPr>
          <a:lstStyle/>
          <a:p>
            <a:pPr lvl="0" algn="ctr" fontAlgn="base">
              <a:spcBef>
                <a:spcPct val="0"/>
              </a:spcBef>
              <a:spcAft>
                <a:spcPct val="0"/>
              </a:spcAft>
            </a:pPr>
            <a:r>
              <a:rPr lang="pl-PL" altLang="pl-PL" sz="2400" b="1" u="sng" dirty="0" smtClean="0">
                <a:solidFill>
                  <a:srgbClr val="002060"/>
                </a:solidFill>
                <a:latin typeface="Arial" panose="020B0604020202020204" pitchFamily="34" charset="0"/>
                <a:cs typeface="Arial" panose="020B0604020202020204" pitchFamily="34" charset="0"/>
              </a:rPr>
              <a:t>Zasady przetwarzania danych osobowych zgodnie z RODO</a:t>
            </a:r>
          </a:p>
          <a:p>
            <a:pPr lvl="0" fontAlgn="base">
              <a:spcBef>
                <a:spcPct val="0"/>
              </a:spcBef>
              <a:spcAft>
                <a:spcPct val="0"/>
              </a:spcAft>
            </a:pPr>
            <a:endParaRPr lang="pl-PL" altLang="pl-PL" sz="2800" b="1" u="sng" dirty="0" smtClean="0">
              <a:solidFill>
                <a:srgbClr val="FF0000"/>
              </a:solidFill>
              <a:latin typeface="Arial" panose="020B0604020202020204" pitchFamily="34" charset="0"/>
              <a:cs typeface="Arial" panose="020B0604020202020204" pitchFamily="34" charset="0"/>
            </a:endParaRPr>
          </a:p>
          <a:p>
            <a:pPr lvl="0" fontAlgn="base">
              <a:spcBef>
                <a:spcPct val="0"/>
              </a:spcBef>
              <a:spcAft>
                <a:spcPct val="0"/>
              </a:spcAft>
            </a:pPr>
            <a:r>
              <a:rPr lang="pl-PL" altLang="pl-PL" sz="2400" b="1" u="sng" dirty="0">
                <a:solidFill>
                  <a:srgbClr val="FF0000"/>
                </a:solidFill>
                <a:latin typeface="Arial" panose="020B0604020202020204" pitchFamily="34" charset="0"/>
                <a:cs typeface="Arial" panose="020B0604020202020204" pitchFamily="34" charset="0"/>
              </a:rPr>
              <a:t>A</a:t>
            </a:r>
            <a:r>
              <a:rPr lang="pl-PL" altLang="pl-PL" sz="2400" b="1" u="sng" dirty="0" smtClean="0">
                <a:solidFill>
                  <a:srgbClr val="FF0000"/>
                </a:solidFill>
                <a:latin typeface="Arial" panose="020B0604020202020204" pitchFamily="34" charset="0"/>
                <a:cs typeface="Arial" panose="020B0604020202020204" pitchFamily="34" charset="0"/>
              </a:rPr>
              <a:t>rt</a:t>
            </a:r>
            <a:r>
              <a:rPr lang="pl-PL" altLang="pl-PL" sz="2400" b="1" u="sng" dirty="0">
                <a:solidFill>
                  <a:srgbClr val="FF0000"/>
                </a:solidFill>
                <a:latin typeface="Arial" panose="020B0604020202020204" pitchFamily="34" charset="0"/>
                <a:cs typeface="Arial" panose="020B0604020202020204" pitchFamily="34" charset="0"/>
              </a:rPr>
              <a:t>. 5 i wskazuje na: </a:t>
            </a:r>
            <a:endParaRPr lang="pl-PL" altLang="pl-PL" sz="2400" b="1" u="sng" dirty="0" smtClean="0">
              <a:solidFill>
                <a:srgbClr val="FF0000"/>
              </a:solidFill>
              <a:latin typeface="Arial" panose="020B0604020202020204" pitchFamily="34" charset="0"/>
              <a:cs typeface="Arial" panose="020B0604020202020204" pitchFamily="34" charset="0"/>
            </a:endParaRPr>
          </a:p>
          <a:p>
            <a:pPr lvl="0" fontAlgn="base">
              <a:spcBef>
                <a:spcPct val="0"/>
              </a:spcBef>
              <a:spcAft>
                <a:spcPct val="0"/>
              </a:spcAft>
            </a:pPr>
            <a:endParaRPr lang="pl-PL" altLang="pl-PL" sz="2800" b="1" u="sng" dirty="0">
              <a:solidFill>
                <a:srgbClr val="00B050"/>
              </a:solidFill>
              <a:latin typeface="Arial" panose="020B0604020202020204" pitchFamily="34" charset="0"/>
              <a:cs typeface="Arial" panose="020B0604020202020204" pitchFamily="34" charset="0"/>
            </a:endParaRPr>
          </a:p>
          <a:p>
            <a:pPr lvl="0" algn="just" fontAlgn="base">
              <a:spcBef>
                <a:spcPct val="0"/>
              </a:spcBef>
              <a:spcAft>
                <a:spcPct val="0"/>
              </a:spcAft>
            </a:pPr>
            <a:r>
              <a:rPr lang="pl-PL" altLang="pl-PL" sz="1050" b="1" dirty="0">
                <a:solidFill>
                  <a:srgbClr val="000066"/>
                </a:solidFill>
                <a:latin typeface="Arial" panose="020B0604020202020204" pitchFamily="34" charset="0"/>
                <a:cs typeface="Arial" panose="020B0604020202020204" pitchFamily="34" charset="0"/>
              </a:rPr>
              <a:t>●</a:t>
            </a:r>
            <a:r>
              <a:rPr lang="pl-PL" altLang="pl-PL" b="1" dirty="0">
                <a:solidFill>
                  <a:srgbClr val="000066"/>
                </a:solidFill>
                <a:latin typeface="Arial" panose="020B0604020202020204" pitchFamily="34" charset="0"/>
                <a:cs typeface="Arial" panose="020B0604020202020204" pitchFamily="34" charset="0"/>
              </a:rPr>
              <a:t>zgodność z prawem, rzetelność i przejrzystość </a:t>
            </a:r>
            <a:r>
              <a:rPr lang="pl-PL" altLang="pl-PL" dirty="0">
                <a:latin typeface="Arial" panose="020B0604020202020204" pitchFamily="34" charset="0"/>
                <a:cs typeface="Arial" panose="020B0604020202020204" pitchFamily="34" charset="0"/>
              </a:rPr>
              <a:t>– dane muszą być przetwarzane </a:t>
            </a:r>
            <a:r>
              <a:rPr lang="pl-PL" altLang="pl-PL" dirty="0" smtClean="0">
                <a:latin typeface="Arial" panose="020B0604020202020204" pitchFamily="34" charset="0"/>
                <a:cs typeface="Arial" panose="020B0604020202020204" pitchFamily="34" charset="0"/>
              </a:rPr>
              <a:t>zgodnie z </a:t>
            </a:r>
            <a:r>
              <a:rPr lang="pl-PL" altLang="pl-PL" dirty="0">
                <a:latin typeface="Arial" panose="020B0604020202020204" pitchFamily="34" charset="0"/>
                <a:cs typeface="Arial" panose="020B0604020202020204" pitchFamily="34" charset="0"/>
              </a:rPr>
              <a:t>prawem, rzetelnie i w sposób przejrzysty dla osoby, której dane dotyczą; </a:t>
            </a:r>
          </a:p>
          <a:p>
            <a:pPr lvl="0" algn="just" eaLnBrk="0" fontAlgn="base" hangingPunct="0">
              <a:spcBef>
                <a:spcPct val="0"/>
              </a:spcBef>
              <a:spcAft>
                <a:spcPct val="0"/>
              </a:spcAft>
              <a:buFontTx/>
              <a:buChar char="•"/>
            </a:pPr>
            <a:r>
              <a:rPr lang="pl-PL" altLang="pl-PL" b="1" dirty="0">
                <a:solidFill>
                  <a:srgbClr val="000066"/>
                </a:solidFill>
                <a:latin typeface="Arial" panose="020B0604020202020204" pitchFamily="34" charset="0"/>
                <a:cs typeface="Arial" panose="020B0604020202020204" pitchFamily="34" charset="0"/>
              </a:rPr>
              <a:t>ograniczenie celu</a:t>
            </a:r>
            <a:r>
              <a:rPr lang="pl-PL" altLang="pl-PL" dirty="0">
                <a:solidFill>
                  <a:srgbClr val="000066"/>
                </a:solidFill>
                <a:latin typeface="Arial" panose="020B0604020202020204" pitchFamily="34" charset="0"/>
                <a:cs typeface="Arial" panose="020B0604020202020204" pitchFamily="34" charset="0"/>
              </a:rPr>
              <a:t> </a:t>
            </a:r>
            <a:r>
              <a:rPr lang="pl-PL" altLang="pl-PL" dirty="0">
                <a:latin typeface="Arial" panose="020B0604020202020204" pitchFamily="34" charset="0"/>
                <a:cs typeface="Arial" panose="020B0604020202020204" pitchFamily="34" charset="0"/>
              </a:rPr>
              <a:t>– dane muszą być zbierane w konkretnych, wyraźnych i prawnie uzasadnionych celach i nieprzetwarzane dalej </a:t>
            </a:r>
            <a:r>
              <a:rPr lang="pl-PL" altLang="pl-PL" dirty="0" smtClean="0">
                <a:latin typeface="Arial" panose="020B0604020202020204" pitchFamily="34" charset="0"/>
                <a:cs typeface="Arial" panose="020B0604020202020204" pitchFamily="34" charset="0"/>
              </a:rPr>
              <a:t>                   w </a:t>
            </a:r>
            <a:r>
              <a:rPr lang="pl-PL" altLang="pl-PL" dirty="0">
                <a:latin typeface="Arial" panose="020B0604020202020204" pitchFamily="34" charset="0"/>
                <a:cs typeface="Arial" panose="020B0604020202020204" pitchFamily="34" charset="0"/>
              </a:rPr>
              <a:t>sposób niezgodny z tymi celami; </a:t>
            </a:r>
          </a:p>
          <a:p>
            <a:pPr lvl="0" algn="just" eaLnBrk="0" fontAlgn="base" hangingPunct="0">
              <a:spcBef>
                <a:spcPct val="0"/>
              </a:spcBef>
              <a:spcAft>
                <a:spcPct val="0"/>
              </a:spcAft>
              <a:buFontTx/>
              <a:buChar char="•"/>
            </a:pPr>
            <a:r>
              <a:rPr lang="pl-PL" altLang="pl-PL" b="1" dirty="0">
                <a:solidFill>
                  <a:srgbClr val="000066"/>
                </a:solidFill>
                <a:latin typeface="Arial" panose="020B0604020202020204" pitchFamily="34" charset="0"/>
                <a:cs typeface="Arial" panose="020B0604020202020204" pitchFamily="34" charset="0"/>
              </a:rPr>
              <a:t>minimalizację danych </a:t>
            </a:r>
            <a:r>
              <a:rPr lang="pl-PL" altLang="pl-PL" dirty="0">
                <a:latin typeface="Arial" panose="020B0604020202020204" pitchFamily="34" charset="0"/>
                <a:cs typeface="Arial" panose="020B0604020202020204" pitchFamily="34" charset="0"/>
              </a:rPr>
              <a:t>– dane muszą być adekwatne, stosowne oraz ograniczone do tego, co niezbędne do celów, w których są przetwarzane; </a:t>
            </a:r>
          </a:p>
          <a:p>
            <a:pPr lvl="0" algn="just" eaLnBrk="0" fontAlgn="base" hangingPunct="0">
              <a:spcBef>
                <a:spcPct val="0"/>
              </a:spcBef>
              <a:spcAft>
                <a:spcPct val="0"/>
              </a:spcAft>
              <a:buFontTx/>
              <a:buChar char="•"/>
            </a:pPr>
            <a:r>
              <a:rPr lang="pl-PL" altLang="pl-PL" b="1" dirty="0">
                <a:solidFill>
                  <a:srgbClr val="000066"/>
                </a:solidFill>
                <a:latin typeface="Arial" panose="020B0604020202020204" pitchFamily="34" charset="0"/>
                <a:cs typeface="Arial" panose="020B0604020202020204" pitchFamily="34" charset="0"/>
              </a:rPr>
              <a:t>prawidłowość</a:t>
            </a:r>
            <a:r>
              <a:rPr lang="pl-PL" altLang="pl-PL" dirty="0">
                <a:latin typeface="Arial" panose="020B0604020202020204" pitchFamily="34" charset="0"/>
                <a:cs typeface="Arial" panose="020B0604020202020204" pitchFamily="34" charset="0"/>
              </a:rPr>
              <a:t> – dane muszą być prawidłowe i w razie potrzeby uaktualniane; należy podjąć wszelkie rozsądne działania, aby dane osobowe, które są nieprawidłowe w świetle celów ich przetwarzania, zostały niezwłocznie usunięte lub sprostowane; </a:t>
            </a:r>
          </a:p>
          <a:p>
            <a:pPr lvl="0" eaLnBrk="0" fontAlgn="base" hangingPunct="0">
              <a:spcBef>
                <a:spcPct val="0"/>
              </a:spcBef>
              <a:spcAft>
                <a:spcPct val="0"/>
              </a:spcAft>
            </a:pPr>
            <a:endParaRPr lang="pl-PL" dirty="0"/>
          </a:p>
        </p:txBody>
      </p:sp>
    </p:spTree>
    <p:extLst>
      <p:ext uri="{BB962C8B-B14F-4D97-AF65-F5344CB8AC3E}">
        <p14:creationId xmlns:p14="http://schemas.microsoft.com/office/powerpoint/2010/main" val="42836494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755575" y="1127423"/>
            <a:ext cx="7472934" cy="5847755"/>
          </a:xfrm>
          <a:prstGeom prst="rect">
            <a:avLst/>
          </a:prstGeom>
        </p:spPr>
        <p:txBody>
          <a:bodyPr wrap="square">
            <a:spAutoFit/>
          </a:bodyPr>
          <a:lstStyle/>
          <a:p>
            <a:pPr lvl="0" algn="just" eaLnBrk="0" fontAlgn="base" hangingPunct="0">
              <a:spcBef>
                <a:spcPct val="0"/>
              </a:spcBef>
              <a:spcAft>
                <a:spcPct val="0"/>
              </a:spcAft>
              <a:buFontTx/>
              <a:buChar char="•"/>
            </a:pPr>
            <a:r>
              <a:rPr lang="pl-PL" altLang="pl-PL" b="1" dirty="0">
                <a:solidFill>
                  <a:srgbClr val="000066"/>
                </a:solidFill>
                <a:latin typeface="Arial" panose="020B0604020202020204" pitchFamily="34" charset="0"/>
                <a:cs typeface="Arial" panose="020B0604020202020204" pitchFamily="34" charset="0"/>
              </a:rPr>
              <a:t>ograniczenie przechowywania </a:t>
            </a:r>
            <a:r>
              <a:rPr lang="pl-PL" altLang="pl-PL" dirty="0">
                <a:latin typeface="Arial" panose="020B0604020202020204" pitchFamily="34" charset="0"/>
                <a:cs typeface="Arial" panose="020B0604020202020204" pitchFamily="34" charset="0"/>
              </a:rPr>
              <a:t>– dane muszą być przechowywane </a:t>
            </a:r>
            <a:r>
              <a:rPr lang="pl-PL" altLang="pl-PL" dirty="0" smtClean="0">
                <a:latin typeface="Arial" panose="020B0604020202020204" pitchFamily="34" charset="0"/>
                <a:cs typeface="Arial" panose="020B0604020202020204" pitchFamily="34" charset="0"/>
              </a:rPr>
              <a:t>            w </a:t>
            </a:r>
            <a:r>
              <a:rPr lang="pl-PL" altLang="pl-PL" dirty="0">
                <a:latin typeface="Arial" panose="020B0604020202020204" pitchFamily="34" charset="0"/>
                <a:cs typeface="Arial" panose="020B0604020202020204" pitchFamily="34" charset="0"/>
              </a:rPr>
              <a:t>formie umożliwiającej identyfikację osoby, której dane dotyczą, przez okres nie dłuższy, niż jest to niezbędne do celów, w których dane te </a:t>
            </a:r>
            <a:r>
              <a:rPr lang="pl-PL" altLang="pl-PL" dirty="0" smtClean="0">
                <a:latin typeface="Arial" panose="020B0604020202020204" pitchFamily="34" charset="0"/>
                <a:cs typeface="Arial" panose="020B0604020202020204" pitchFamily="34" charset="0"/>
              </a:rPr>
              <a:t>               są </a:t>
            </a:r>
            <a:r>
              <a:rPr lang="pl-PL" altLang="pl-PL" dirty="0">
                <a:latin typeface="Arial" panose="020B0604020202020204" pitchFamily="34" charset="0"/>
                <a:cs typeface="Arial" panose="020B0604020202020204" pitchFamily="34" charset="0"/>
              </a:rPr>
              <a:t>przetwarzane; </a:t>
            </a:r>
          </a:p>
          <a:p>
            <a:pPr lvl="0" algn="just" eaLnBrk="0" fontAlgn="base" hangingPunct="0">
              <a:spcBef>
                <a:spcPct val="0"/>
              </a:spcBef>
              <a:spcAft>
                <a:spcPct val="0"/>
              </a:spcAft>
              <a:buFontTx/>
              <a:buChar char="•"/>
            </a:pPr>
            <a:r>
              <a:rPr lang="pl-PL" altLang="pl-PL" b="1" dirty="0">
                <a:solidFill>
                  <a:srgbClr val="000066"/>
                </a:solidFill>
                <a:latin typeface="Arial" panose="020B0604020202020204" pitchFamily="34" charset="0"/>
                <a:cs typeface="Arial" panose="020B0604020202020204" pitchFamily="34" charset="0"/>
              </a:rPr>
              <a:t>integralność i poufność</a:t>
            </a:r>
            <a:r>
              <a:rPr lang="pl-PL" altLang="pl-PL" dirty="0">
                <a:solidFill>
                  <a:srgbClr val="000066"/>
                </a:solidFill>
                <a:latin typeface="Arial" panose="020B0604020202020204" pitchFamily="34" charset="0"/>
                <a:cs typeface="Arial" panose="020B0604020202020204" pitchFamily="34" charset="0"/>
              </a:rPr>
              <a:t> </a:t>
            </a:r>
            <a:r>
              <a:rPr lang="pl-PL" altLang="pl-PL" dirty="0">
                <a:latin typeface="Arial" panose="020B0604020202020204" pitchFamily="34" charset="0"/>
                <a:cs typeface="Arial" panose="020B0604020202020204" pitchFamily="34" charset="0"/>
              </a:rPr>
              <a:t>– dane muszą być przetwarzane w sposób zapewniający odpowiednie bezpieczeństwo danych osobowych, w tym ochronę przed niedozwolonym lub niezgodnym z prawem przetwarzaniem oraz przypadkową utratą, zniszczeniem lub uszkodzeniem, za pomocą odpowiednich środków technicznych lub organizacyjnych. </a:t>
            </a:r>
          </a:p>
          <a:p>
            <a:pPr lvl="0" algn="just" eaLnBrk="0" fontAlgn="base" hangingPunct="0">
              <a:spcBef>
                <a:spcPct val="0"/>
              </a:spcBef>
              <a:spcAft>
                <a:spcPct val="0"/>
              </a:spcAft>
              <a:buFontTx/>
              <a:buChar char="•"/>
            </a:pPr>
            <a:endParaRPr lang="pl-PL" altLang="pl-PL" dirty="0">
              <a:latin typeface="Arial" panose="020B0604020202020204" pitchFamily="34" charset="0"/>
              <a:cs typeface="Arial" panose="020B0604020202020204" pitchFamily="34" charset="0"/>
            </a:endParaRPr>
          </a:p>
          <a:p>
            <a:pPr lvl="0" algn="just" eaLnBrk="0" fontAlgn="base" hangingPunct="0">
              <a:spcBef>
                <a:spcPct val="0"/>
              </a:spcBef>
              <a:spcAft>
                <a:spcPct val="0"/>
              </a:spcAft>
            </a:pPr>
            <a:r>
              <a:rPr lang="pl-PL" altLang="pl-PL" dirty="0">
                <a:latin typeface="Arial" panose="020B0604020202020204" pitchFamily="34" charset="0"/>
                <a:cs typeface="Arial" panose="020B0604020202020204" pitchFamily="34" charset="0"/>
              </a:rPr>
              <a:t>Ostatnia zasada określona w art. 5 ust. 2 to </a:t>
            </a:r>
            <a:r>
              <a:rPr lang="pl-PL" altLang="pl-PL" b="1" dirty="0">
                <a:solidFill>
                  <a:srgbClr val="000066"/>
                </a:solidFill>
                <a:latin typeface="Arial" panose="020B0604020202020204" pitchFamily="34" charset="0"/>
                <a:cs typeface="Arial" panose="020B0604020202020204" pitchFamily="34" charset="0"/>
              </a:rPr>
              <a:t>rozliczalność </a:t>
            </a:r>
            <a:r>
              <a:rPr lang="pl-PL" altLang="pl-PL" b="1" dirty="0">
                <a:latin typeface="Arial" panose="020B0604020202020204" pitchFamily="34" charset="0"/>
                <a:cs typeface="Arial" panose="020B0604020202020204" pitchFamily="34" charset="0"/>
              </a:rPr>
              <a:t>– </a:t>
            </a:r>
            <a:r>
              <a:rPr lang="pl-PL" altLang="pl-PL" i="1" dirty="0">
                <a:latin typeface="Arial" panose="020B0604020202020204" pitchFamily="34" charset="0"/>
                <a:cs typeface="Arial" panose="020B0604020202020204" pitchFamily="34" charset="0"/>
              </a:rPr>
              <a:t>„</a:t>
            </a:r>
            <a:r>
              <a:rPr lang="pl-PL" i="1" u="sng" dirty="0">
                <a:latin typeface="Arial" panose="020B0604020202020204" pitchFamily="34" charset="0"/>
                <a:cs typeface="Arial" panose="020B0604020202020204" pitchFamily="34" charset="0"/>
              </a:rPr>
              <a:t>administrator jest odpowiedzialny za przestrzeganie przepisów ust. </a:t>
            </a:r>
            <a:r>
              <a:rPr lang="pl-PL" i="1" u="sng" dirty="0" smtClean="0">
                <a:latin typeface="Arial" panose="020B0604020202020204" pitchFamily="34" charset="0"/>
                <a:cs typeface="Arial" panose="020B0604020202020204" pitchFamily="34" charset="0"/>
              </a:rPr>
              <a:t>1                </a:t>
            </a:r>
            <a:r>
              <a:rPr lang="pl-PL" i="1" u="sng" dirty="0">
                <a:latin typeface="Arial" panose="020B0604020202020204" pitchFamily="34" charset="0"/>
                <a:cs typeface="Arial" panose="020B0604020202020204" pitchFamily="34" charset="0"/>
              </a:rPr>
              <a:t>i musi być w stanie wykazać ich przestrzeganie</a:t>
            </a:r>
            <a:r>
              <a:rPr lang="pl-PL" i="1" u="sng" dirty="0" smtClean="0">
                <a:latin typeface="Arial" panose="020B0604020202020204" pitchFamily="34" charset="0"/>
                <a:cs typeface="Arial" panose="020B0604020202020204" pitchFamily="34" charset="0"/>
              </a:rPr>
              <a:t>”</a:t>
            </a:r>
            <a:r>
              <a:rPr lang="pl-PL" i="1" dirty="0" smtClean="0">
                <a:latin typeface="Arial" panose="020B0604020202020204" pitchFamily="34" charset="0"/>
                <a:cs typeface="Arial" panose="020B0604020202020204" pitchFamily="34" charset="0"/>
              </a:rPr>
              <a:t>.</a:t>
            </a:r>
          </a:p>
          <a:p>
            <a:pPr lvl="0" algn="just" eaLnBrk="0" fontAlgn="base" hangingPunct="0">
              <a:spcBef>
                <a:spcPct val="0"/>
              </a:spcBef>
              <a:spcAft>
                <a:spcPct val="0"/>
              </a:spcAft>
            </a:pPr>
            <a:endParaRPr lang="pl-PL" i="1" dirty="0" smtClean="0">
              <a:latin typeface="Arial" panose="020B0604020202020204" pitchFamily="34" charset="0"/>
              <a:cs typeface="Arial" panose="020B0604020202020204" pitchFamily="34" charset="0"/>
            </a:endParaRPr>
          </a:p>
          <a:p>
            <a:pPr lvl="0" algn="just" eaLnBrk="0" fontAlgn="base" hangingPunct="0">
              <a:spcBef>
                <a:spcPct val="0"/>
              </a:spcBef>
              <a:spcAft>
                <a:spcPct val="0"/>
              </a:spcAft>
            </a:pPr>
            <a:endParaRPr lang="pl-PL" sz="1600" i="1" dirty="0">
              <a:latin typeface="Arial" panose="020B0604020202020204" pitchFamily="34" charset="0"/>
              <a:cs typeface="Arial" panose="020B0604020202020204" pitchFamily="34" charset="0"/>
            </a:endParaRPr>
          </a:p>
          <a:p>
            <a:pPr algn="just" eaLnBrk="0" fontAlgn="base" hangingPunct="0">
              <a:spcBef>
                <a:spcPct val="0"/>
              </a:spcBef>
              <a:spcAft>
                <a:spcPct val="0"/>
              </a:spcAft>
            </a:pPr>
            <a:r>
              <a:rPr lang="pl-PL" sz="1400" b="1" dirty="0">
                <a:solidFill>
                  <a:srgbClr val="FF0000"/>
                </a:solidFill>
                <a:latin typeface="Arial" panose="020B0604020202020204" pitchFamily="34" charset="0"/>
                <a:cs typeface="Arial" panose="020B0604020202020204" pitchFamily="34" charset="0"/>
              </a:rPr>
              <a:t>Tutaj zachodzi jedna z większych zmian w podejściu do ochrony danych osobowych</a:t>
            </a:r>
            <a:r>
              <a:rPr lang="pl-PL" sz="1400" dirty="0">
                <a:solidFill>
                  <a:srgbClr val="FF0000"/>
                </a:solidFill>
                <a:latin typeface="Arial" panose="020B0604020202020204" pitchFamily="34" charset="0"/>
                <a:cs typeface="Arial" panose="020B0604020202020204" pitchFamily="34" charset="0"/>
              </a:rPr>
              <a:t>. </a:t>
            </a:r>
            <a:r>
              <a:rPr lang="pl-PL" sz="1400" b="1" dirty="0">
                <a:latin typeface="Arial" panose="020B0604020202020204" pitchFamily="34" charset="0"/>
                <a:cs typeface="Arial" panose="020B0604020202020204" pitchFamily="34" charset="0"/>
              </a:rPr>
              <a:t>Od 25 maja 2018 r. administrator </a:t>
            </a:r>
            <a:r>
              <a:rPr lang="pl-PL" sz="1400" b="1" dirty="0" smtClean="0">
                <a:latin typeface="Arial" panose="020B0604020202020204" pitchFamily="34" charset="0"/>
                <a:cs typeface="Arial" panose="020B0604020202020204" pitchFamily="34" charset="0"/>
              </a:rPr>
              <a:t>ma swobodę </a:t>
            </a:r>
            <a:r>
              <a:rPr lang="pl-PL" sz="1400" b="1" dirty="0">
                <a:latin typeface="Arial" panose="020B0604020202020204" pitchFamily="34" charset="0"/>
                <a:cs typeface="Arial" panose="020B0604020202020204" pitchFamily="34" charset="0"/>
              </a:rPr>
              <a:t>w wyborze środków </a:t>
            </a:r>
            <a:r>
              <a:rPr lang="pl-PL" sz="1400" b="1" dirty="0" smtClean="0">
                <a:latin typeface="Arial" panose="020B0604020202020204" pitchFamily="34" charset="0"/>
                <a:cs typeface="Arial" panose="020B0604020202020204" pitchFamily="34" charset="0"/>
              </a:rPr>
              <a:t>organizacyjnych                </a:t>
            </a:r>
            <a:r>
              <a:rPr lang="pl-PL" sz="1400" b="1" dirty="0">
                <a:latin typeface="Arial" panose="020B0604020202020204" pitchFamily="34" charset="0"/>
                <a:cs typeface="Arial" panose="020B0604020202020204" pitchFamily="34" charset="0"/>
              </a:rPr>
              <a:t>i technicznych, które wykorzysta do zabezpieczenia przetwarzanych danych klientów, pracowników i współpracowników ale będzie musiał wykazać spełnianie wymogów RODO i umieć udokumentować ten fakt.</a:t>
            </a:r>
            <a:endParaRPr lang="pl-PL" altLang="pl-PL" sz="1400" dirty="0">
              <a:latin typeface="Arial" panose="020B0604020202020204" pitchFamily="34" charset="0"/>
              <a:cs typeface="Arial" panose="020B0604020202020204" pitchFamily="34" charset="0"/>
            </a:endParaRPr>
          </a:p>
          <a:p>
            <a:pPr lvl="0" algn="just" eaLnBrk="0" fontAlgn="base" hangingPunct="0">
              <a:spcBef>
                <a:spcPct val="0"/>
              </a:spcBef>
              <a:spcAft>
                <a:spcPct val="0"/>
              </a:spcAft>
            </a:pPr>
            <a:endParaRPr lang="pl-PL" i="1" dirty="0"/>
          </a:p>
        </p:txBody>
      </p:sp>
    </p:spTree>
    <p:extLst>
      <p:ext uri="{BB962C8B-B14F-4D97-AF65-F5344CB8AC3E}">
        <p14:creationId xmlns:p14="http://schemas.microsoft.com/office/powerpoint/2010/main" val="868536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467545" y="1412776"/>
            <a:ext cx="7760964" cy="5016758"/>
          </a:xfrm>
          <a:prstGeom prst="rect">
            <a:avLst/>
          </a:prstGeom>
        </p:spPr>
        <p:txBody>
          <a:bodyPr wrap="square">
            <a:spAutoFit/>
          </a:bodyPr>
          <a:lstStyle/>
          <a:p>
            <a:pPr algn="ctr"/>
            <a:r>
              <a:rPr lang="pl-PL" altLang="pl-PL" sz="2400" b="1" u="sng" dirty="0" smtClean="0">
                <a:latin typeface="Arial" panose="020B0604020202020204" pitchFamily="34" charset="0"/>
                <a:cs typeface="Arial" panose="020B0604020202020204" pitchFamily="34" charset="0"/>
              </a:rPr>
              <a:t>Część I – wykład</a:t>
            </a:r>
          </a:p>
          <a:p>
            <a:pPr algn="ctr"/>
            <a:endParaRPr lang="pl-PL" altLang="pl-PL" sz="2400" b="1" u="sng" dirty="0" smtClean="0">
              <a:latin typeface="Arial" panose="020B0604020202020204" pitchFamily="34" charset="0"/>
              <a:cs typeface="Arial" panose="020B0604020202020204" pitchFamily="34" charset="0"/>
            </a:endParaRPr>
          </a:p>
          <a:p>
            <a:pPr algn="ctr"/>
            <a:r>
              <a:rPr lang="pl-PL" altLang="pl-PL" sz="2400" b="1" u="sng" dirty="0" smtClean="0">
                <a:solidFill>
                  <a:srgbClr val="0070C0"/>
                </a:solidFill>
                <a:latin typeface="Arial" panose="020B0604020202020204" pitchFamily="34" charset="0"/>
                <a:cs typeface="Arial" panose="020B0604020202020204" pitchFamily="34" charset="0"/>
              </a:rPr>
              <a:t>Rys historyczny</a:t>
            </a:r>
          </a:p>
          <a:p>
            <a:pPr algn="ctr"/>
            <a:endParaRPr lang="pl-PL" altLang="pl-PL" sz="2400" b="1" dirty="0">
              <a:solidFill>
                <a:srgbClr val="002060"/>
              </a:solidFill>
              <a:latin typeface="Arial" panose="020B0604020202020204" pitchFamily="34" charset="0"/>
              <a:cs typeface="Arial" panose="020B0604020202020204" pitchFamily="34" charset="0"/>
            </a:endParaRPr>
          </a:p>
          <a:p>
            <a:pPr algn="ctr"/>
            <a:r>
              <a:rPr lang="pl-PL" altLang="pl-PL" sz="2000" b="1" dirty="0" smtClean="0">
                <a:solidFill>
                  <a:srgbClr val="002060"/>
                </a:solidFill>
                <a:latin typeface="Arial" panose="020B0604020202020204" pitchFamily="34" charset="0"/>
                <a:cs typeface="Arial" panose="020B0604020202020204" pitchFamily="34" charset="0"/>
              </a:rPr>
              <a:t>Początki </a:t>
            </a:r>
            <a:r>
              <a:rPr lang="pl-PL" altLang="pl-PL" sz="2000" b="1" dirty="0">
                <a:solidFill>
                  <a:srgbClr val="002060"/>
                </a:solidFill>
                <a:latin typeface="Arial" panose="020B0604020202020204" pitchFamily="34" charset="0"/>
                <a:cs typeface="Arial" panose="020B0604020202020204" pitchFamily="34" charset="0"/>
              </a:rPr>
              <a:t>prawa ochrony danych osobowych należy wywodzić  od prawa do prywatności. </a:t>
            </a:r>
          </a:p>
          <a:p>
            <a:pPr algn="just"/>
            <a:endParaRPr lang="pl-PL" altLang="pl-PL" sz="2400" dirty="0" smtClean="0">
              <a:latin typeface="Arial" panose="020B0604020202020204" pitchFamily="34" charset="0"/>
              <a:cs typeface="Arial" panose="020B0604020202020204" pitchFamily="34" charset="0"/>
            </a:endParaRPr>
          </a:p>
          <a:p>
            <a:pPr algn="just"/>
            <a:r>
              <a:rPr lang="pl-PL" altLang="pl-PL" sz="2000" dirty="0" smtClean="0">
                <a:latin typeface="Arial" panose="020B0604020202020204" pitchFamily="34" charset="0"/>
                <a:cs typeface="Arial" panose="020B0604020202020204" pitchFamily="34" charset="0"/>
              </a:rPr>
              <a:t>Pierwszą </a:t>
            </a:r>
            <a:r>
              <a:rPr lang="pl-PL" altLang="pl-PL" sz="2000" dirty="0">
                <a:latin typeface="Arial" panose="020B0604020202020204" pitchFamily="34" charset="0"/>
                <a:cs typeface="Arial" panose="020B0604020202020204" pitchFamily="34" charset="0"/>
              </a:rPr>
              <a:t>w świecie dyskusję w tym zakresie zapoczątkowali amerykańscy prawnicy Samuel </a:t>
            </a:r>
            <a:r>
              <a:rPr lang="pl-PL" altLang="pl-PL" sz="2000" dirty="0" smtClean="0">
                <a:latin typeface="Arial" panose="020B0604020202020204" pitchFamily="34" charset="0"/>
                <a:cs typeface="Arial" panose="020B0604020202020204" pitchFamily="34" charset="0"/>
              </a:rPr>
              <a:t>D. Warren </a:t>
            </a:r>
            <a:r>
              <a:rPr lang="pl-PL" altLang="pl-PL" sz="2000" dirty="0">
                <a:latin typeface="Arial" panose="020B0604020202020204" pitchFamily="34" charset="0"/>
                <a:cs typeface="Arial" panose="020B0604020202020204" pitchFamily="34" charset="0"/>
              </a:rPr>
              <a:t>i Luis </a:t>
            </a:r>
            <a:r>
              <a:rPr lang="pl-PL" altLang="pl-PL" sz="2000" dirty="0" err="1" smtClean="0">
                <a:latin typeface="Arial" panose="020B0604020202020204" pitchFamily="34" charset="0"/>
                <a:cs typeface="Arial" panose="020B0604020202020204" pitchFamily="34" charset="0"/>
              </a:rPr>
              <a:t>Brandeis</a:t>
            </a:r>
            <a:r>
              <a:rPr lang="pl-PL" altLang="pl-PL" sz="2000" dirty="0" smtClean="0">
                <a:latin typeface="Arial" panose="020B0604020202020204" pitchFamily="34" charset="0"/>
                <a:cs typeface="Arial" panose="020B0604020202020204" pitchFamily="34" charset="0"/>
              </a:rPr>
              <a:t>. Opublikowali </a:t>
            </a:r>
            <a:r>
              <a:rPr lang="pl-PL" altLang="pl-PL" sz="2000" dirty="0">
                <a:latin typeface="Arial" panose="020B0604020202020204" pitchFamily="34" charset="0"/>
                <a:cs typeface="Arial" panose="020B0604020202020204" pitchFamily="34" charset="0"/>
              </a:rPr>
              <a:t>oni w 1890 </a:t>
            </a:r>
            <a:r>
              <a:rPr lang="pl-PL" altLang="pl-PL" sz="2000" dirty="0" smtClean="0">
                <a:latin typeface="Arial" panose="020B0604020202020204" pitchFamily="34" charset="0"/>
                <a:cs typeface="Arial" panose="020B0604020202020204" pitchFamily="34" charset="0"/>
              </a:rPr>
              <a:t>roku w Bostonie, w </a:t>
            </a:r>
            <a:r>
              <a:rPr lang="pl-PL" altLang="pl-PL" sz="2000" dirty="0">
                <a:latin typeface="Arial" panose="020B0604020202020204" pitchFamily="34" charset="0"/>
                <a:cs typeface="Arial" panose="020B0604020202020204" pitchFamily="34" charset="0"/>
              </a:rPr>
              <a:t>przeglądzie prawniczym </a:t>
            </a:r>
            <a:r>
              <a:rPr lang="pl-PL" sz="2000" b="1" i="1" dirty="0">
                <a:latin typeface="Arial" panose="020B0604020202020204" pitchFamily="34" charset="0"/>
                <a:cs typeface="Arial" panose="020B0604020202020204" pitchFamily="34" charset="0"/>
              </a:rPr>
              <a:t>Harvard Law </a:t>
            </a:r>
            <a:r>
              <a:rPr lang="pl-PL" sz="2000" b="1" i="1" dirty="0" err="1">
                <a:latin typeface="Arial" panose="020B0604020202020204" pitchFamily="34" charset="0"/>
                <a:cs typeface="Arial" panose="020B0604020202020204" pitchFamily="34" charset="0"/>
              </a:rPr>
              <a:t>Review</a:t>
            </a:r>
            <a:r>
              <a:rPr lang="pl-PL" sz="2000" b="1" i="1" dirty="0">
                <a:latin typeface="Arial" panose="020B0604020202020204" pitchFamily="34" charset="0"/>
                <a:cs typeface="Arial" panose="020B0604020202020204" pitchFamily="34" charset="0"/>
              </a:rPr>
              <a:t> </a:t>
            </a:r>
            <a:r>
              <a:rPr lang="pl-PL" sz="2000" dirty="0">
                <a:latin typeface="Arial" panose="020B0604020202020204" pitchFamily="34" charset="0"/>
                <a:cs typeface="Arial" panose="020B0604020202020204" pitchFamily="34" charset="0"/>
              </a:rPr>
              <a:t>artykuł zatytułowany </a:t>
            </a:r>
            <a:r>
              <a:rPr lang="pl-PL" sz="2000" b="1" i="1" dirty="0">
                <a:latin typeface="Arial" panose="020B0604020202020204" pitchFamily="34" charset="0"/>
                <a:cs typeface="Arial" panose="020B0604020202020204" pitchFamily="34" charset="0"/>
              </a:rPr>
              <a:t>„</a:t>
            </a:r>
            <a:r>
              <a:rPr lang="pl-PL" altLang="pl-PL" sz="2000" b="1" i="1" dirty="0">
                <a:latin typeface="Arial" panose="020B0604020202020204" pitchFamily="34" charset="0"/>
                <a:cs typeface="Arial" panose="020B0604020202020204" pitchFamily="34" charset="0"/>
              </a:rPr>
              <a:t>The Right To </a:t>
            </a:r>
            <a:r>
              <a:rPr lang="pl-PL" altLang="pl-PL" sz="2000" b="1" i="1" dirty="0" err="1">
                <a:latin typeface="Arial" panose="020B0604020202020204" pitchFamily="34" charset="0"/>
                <a:cs typeface="Arial" panose="020B0604020202020204" pitchFamily="34" charset="0"/>
              </a:rPr>
              <a:t>Privacy</a:t>
            </a:r>
            <a:r>
              <a:rPr lang="pl-PL" altLang="pl-PL" sz="2000" b="1" i="1" dirty="0">
                <a:latin typeface="Arial" panose="020B0604020202020204" pitchFamily="34" charset="0"/>
                <a:cs typeface="Arial" panose="020B0604020202020204" pitchFamily="34" charset="0"/>
              </a:rPr>
              <a:t>” </a:t>
            </a:r>
            <a:r>
              <a:rPr lang="pl-PL" altLang="pl-PL" sz="2000" dirty="0">
                <a:latin typeface="Arial" panose="020B0604020202020204" pitchFamily="34" charset="0"/>
                <a:cs typeface="Arial" panose="020B0604020202020204" pitchFamily="34" charset="0"/>
              </a:rPr>
              <a:t>– </a:t>
            </a:r>
            <a:r>
              <a:rPr lang="pl-PL" altLang="pl-PL" sz="2000" dirty="0" smtClean="0">
                <a:latin typeface="Arial" panose="020B0604020202020204" pitchFamily="34" charset="0"/>
                <a:cs typeface="Arial" panose="020B0604020202020204" pitchFamily="34" charset="0"/>
              </a:rPr>
              <a:t>„</a:t>
            </a:r>
            <a:r>
              <a:rPr lang="pl-PL" altLang="pl-PL" sz="2000" b="1" i="1" dirty="0" smtClean="0">
                <a:latin typeface="Arial" panose="020B0604020202020204" pitchFamily="34" charset="0"/>
                <a:cs typeface="Arial" panose="020B0604020202020204" pitchFamily="34" charset="0"/>
              </a:rPr>
              <a:t>Prawo do prywatności”</a:t>
            </a:r>
            <a:r>
              <a:rPr lang="pl-PL" altLang="pl-PL" sz="2000" dirty="0" smtClean="0">
                <a:latin typeface="Arial" panose="020B0604020202020204" pitchFamily="34" charset="0"/>
                <a:cs typeface="Arial" panose="020B0604020202020204" pitchFamily="34" charset="0"/>
              </a:rPr>
              <a:t>, </a:t>
            </a:r>
            <a:r>
              <a:rPr lang="pl-PL" altLang="pl-PL" sz="2000" dirty="0">
                <a:latin typeface="Arial" panose="020B0604020202020204" pitchFamily="34" charset="0"/>
                <a:cs typeface="Arial" panose="020B0604020202020204" pitchFamily="34" charset="0"/>
              </a:rPr>
              <a:t>w którym podkreślali </a:t>
            </a:r>
            <a:r>
              <a:rPr lang="pl-PL" altLang="pl-PL" sz="2000" dirty="0" smtClean="0">
                <a:latin typeface="Arial" panose="020B0604020202020204" pitchFamily="34" charset="0"/>
                <a:cs typeface="Arial" panose="020B0604020202020204" pitchFamily="34" charset="0"/>
              </a:rPr>
              <a:t>jaką </a:t>
            </a:r>
            <a:r>
              <a:rPr lang="pl-PL" altLang="pl-PL" sz="2000" dirty="0">
                <a:latin typeface="Arial" panose="020B0604020202020204" pitchFamily="34" charset="0"/>
                <a:cs typeface="Arial" panose="020B0604020202020204" pitchFamily="34" charset="0"/>
              </a:rPr>
              <a:t>ważną </a:t>
            </a:r>
            <a:r>
              <a:rPr lang="pl-PL" altLang="pl-PL" sz="2000" dirty="0" smtClean="0">
                <a:latin typeface="Arial" panose="020B0604020202020204" pitchFamily="34" charset="0"/>
                <a:cs typeface="Arial" panose="020B0604020202020204" pitchFamily="34" charset="0"/>
              </a:rPr>
              <a:t>rolę w </a:t>
            </a:r>
            <a:r>
              <a:rPr lang="pl-PL" altLang="pl-PL" sz="2000" dirty="0">
                <a:latin typeface="Arial" panose="020B0604020202020204" pitchFamily="34" charset="0"/>
                <a:cs typeface="Arial" panose="020B0604020202020204" pitchFamily="34" charset="0"/>
              </a:rPr>
              <a:t>życiu obywatela </a:t>
            </a:r>
            <a:r>
              <a:rPr lang="pl-PL" altLang="pl-PL" sz="2000" dirty="0" smtClean="0">
                <a:latin typeface="Arial" panose="020B0604020202020204" pitchFamily="34" charset="0"/>
                <a:cs typeface="Arial" panose="020B0604020202020204" pitchFamily="34" charset="0"/>
              </a:rPr>
              <a:t>odgrywa  </a:t>
            </a:r>
            <a:r>
              <a:rPr lang="pl-PL" altLang="pl-PL" sz="2000" dirty="0">
                <a:latin typeface="Arial" panose="020B0604020202020204" pitchFamily="34" charset="0"/>
                <a:cs typeface="Arial" panose="020B0604020202020204" pitchFamily="34" charset="0"/>
              </a:rPr>
              <a:t>prywatność, </a:t>
            </a:r>
            <a:r>
              <a:rPr lang="pl-PL" sz="2000" dirty="0" smtClean="0">
                <a:latin typeface="Arial" panose="020B0604020202020204" pitchFamily="34" charset="0"/>
                <a:cs typeface="Arial" panose="020B0604020202020204" pitchFamily="34" charset="0"/>
              </a:rPr>
              <a:t>wyrażając to </a:t>
            </a:r>
            <a:r>
              <a:rPr lang="pl-PL" sz="2000" dirty="0">
                <a:latin typeface="Arial" panose="020B0604020202020204" pitchFamily="34" charset="0"/>
                <a:cs typeface="Arial" panose="020B0604020202020204" pitchFamily="34" charset="0"/>
              </a:rPr>
              <a:t>prawo przede wszystkim, jako </a:t>
            </a:r>
            <a:r>
              <a:rPr lang="pl-PL" sz="2000" i="1" dirty="0">
                <a:latin typeface="Arial" panose="020B0604020202020204" pitchFamily="34" charset="0"/>
                <a:cs typeface="Arial" panose="020B0604020202020204" pitchFamily="34" charset="0"/>
              </a:rPr>
              <a:t>"prawo do </a:t>
            </a:r>
            <a:r>
              <a:rPr lang="pl-PL" sz="2000" i="1" dirty="0" smtClean="0">
                <a:latin typeface="Arial" panose="020B0604020202020204" pitchFamily="34" charset="0"/>
                <a:cs typeface="Arial" panose="020B0604020202020204" pitchFamily="34" charset="0"/>
              </a:rPr>
              <a:t>tzw. daj </a:t>
            </a:r>
            <a:r>
              <a:rPr lang="pl-PL" sz="2000" i="1" dirty="0">
                <a:latin typeface="Arial" panose="020B0604020202020204" pitchFamily="34" charset="0"/>
                <a:cs typeface="Arial" panose="020B0604020202020204" pitchFamily="34" charset="0"/>
              </a:rPr>
              <a:t>spokój".</a:t>
            </a:r>
            <a:r>
              <a:rPr lang="pl-PL" altLang="pl-PL" sz="2000" i="1" dirty="0">
                <a:latin typeface="Arial" panose="020B0604020202020204" pitchFamily="34" charset="0"/>
                <a:cs typeface="Arial" panose="020B0604020202020204" pitchFamily="34" charset="0"/>
              </a:rPr>
              <a:t> </a:t>
            </a:r>
            <a:endParaRPr lang="pl-PL"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25782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827583" y="1175048"/>
            <a:ext cx="7400925" cy="6124754"/>
          </a:xfrm>
          <a:prstGeom prst="rect">
            <a:avLst/>
          </a:prstGeom>
        </p:spPr>
        <p:txBody>
          <a:bodyPr wrap="square">
            <a:spAutoFit/>
          </a:bodyPr>
          <a:lstStyle/>
          <a:p>
            <a:pPr algn="ctr"/>
            <a:r>
              <a:rPr lang="pl-PL" sz="1600" b="1" dirty="0">
                <a:solidFill>
                  <a:srgbClr val="002060"/>
                </a:solidFill>
                <a:latin typeface="Arial" panose="020B0604020202020204" pitchFamily="34" charset="0"/>
                <a:cs typeface="Arial" panose="020B0604020202020204" pitchFamily="34" charset="0"/>
              </a:rPr>
              <a:t>OBOWIĄZKI NGO JAKO ADMINISTRATORA DANYCH </a:t>
            </a:r>
            <a:r>
              <a:rPr lang="pl-PL" sz="1600" b="1" dirty="0" smtClean="0">
                <a:solidFill>
                  <a:srgbClr val="002060"/>
                </a:solidFill>
                <a:latin typeface="Arial" panose="020B0604020202020204" pitchFamily="34" charset="0"/>
                <a:cs typeface="Arial" panose="020B0604020202020204" pitchFamily="34" charset="0"/>
              </a:rPr>
              <a:t>OSOBOWYCH</a:t>
            </a:r>
          </a:p>
          <a:p>
            <a:pPr algn="ctr"/>
            <a:endParaRPr lang="pl-PL" sz="1600" b="1" dirty="0" smtClean="0">
              <a:solidFill>
                <a:srgbClr val="002060"/>
              </a:solidFill>
              <a:latin typeface="Arial" panose="020B0604020202020204" pitchFamily="34" charset="0"/>
              <a:cs typeface="Arial" panose="020B0604020202020204" pitchFamily="34" charset="0"/>
            </a:endParaRPr>
          </a:p>
          <a:p>
            <a:pPr marL="45720" indent="0">
              <a:buNone/>
            </a:pPr>
            <a:r>
              <a:rPr lang="pl-PL" sz="1600" b="1" u="sng" dirty="0">
                <a:solidFill>
                  <a:srgbClr val="002060"/>
                </a:solidFill>
                <a:latin typeface="Arial" panose="020B0604020202020204" pitchFamily="34" charset="0"/>
                <a:cs typeface="Arial" panose="020B0604020202020204" pitchFamily="34" charset="0"/>
              </a:rPr>
              <a:t>1) Obowiązek informacyjny:</a:t>
            </a:r>
          </a:p>
          <a:p>
            <a:pPr algn="just"/>
            <a:r>
              <a:rPr lang="pl-PL" sz="1600" dirty="0" smtClean="0">
                <a:latin typeface="Arial" panose="020B0604020202020204" pitchFamily="34" charset="0"/>
                <a:cs typeface="Arial" panose="020B0604020202020204" pitchFamily="34" charset="0"/>
              </a:rPr>
              <a:t>- o </a:t>
            </a:r>
            <a:r>
              <a:rPr lang="pl-PL" sz="1600" dirty="0">
                <a:latin typeface="Arial" panose="020B0604020202020204" pitchFamily="34" charset="0"/>
                <a:cs typeface="Arial" panose="020B0604020202020204" pitchFamily="34" charset="0"/>
              </a:rPr>
              <a:t>danych dotyczących organizacji (ADO), w tym danych,</a:t>
            </a:r>
          </a:p>
          <a:p>
            <a:pPr algn="just"/>
            <a:r>
              <a:rPr lang="pl-PL" sz="1600" dirty="0" smtClean="0">
                <a:latin typeface="Arial" panose="020B0604020202020204" pitchFamily="34" charset="0"/>
                <a:cs typeface="Arial" panose="020B0604020202020204" pitchFamily="34" charset="0"/>
              </a:rPr>
              <a:t>- o </a:t>
            </a:r>
            <a:r>
              <a:rPr lang="pl-PL" sz="1600" dirty="0">
                <a:latin typeface="Arial" panose="020B0604020202020204" pitchFamily="34" charset="0"/>
                <a:cs typeface="Arial" panose="020B0604020202020204" pitchFamily="34" charset="0"/>
              </a:rPr>
              <a:t>danych kontaktowych IOD,</a:t>
            </a:r>
          </a:p>
          <a:p>
            <a:pPr algn="just"/>
            <a:r>
              <a:rPr lang="pl-PL" sz="1600" dirty="0" smtClean="0">
                <a:latin typeface="Arial" panose="020B0604020202020204" pitchFamily="34" charset="0"/>
                <a:cs typeface="Arial" panose="020B0604020202020204" pitchFamily="34" charset="0"/>
              </a:rPr>
              <a:t>- o celu </a:t>
            </a:r>
            <a:r>
              <a:rPr lang="pl-PL" sz="1600" dirty="0">
                <a:latin typeface="Arial" panose="020B0604020202020204" pitchFamily="34" charset="0"/>
                <a:cs typeface="Arial" panose="020B0604020202020204" pitchFamily="34" charset="0"/>
              </a:rPr>
              <a:t>przetwarzania danych i podstawie prawne,;</a:t>
            </a:r>
          </a:p>
          <a:p>
            <a:pPr algn="just"/>
            <a:r>
              <a:rPr lang="pl-PL" sz="1600" dirty="0" smtClean="0">
                <a:latin typeface="Arial" panose="020B0604020202020204" pitchFamily="34" charset="0"/>
                <a:cs typeface="Arial" panose="020B0604020202020204" pitchFamily="34" charset="0"/>
              </a:rPr>
              <a:t>- o odbiorcach </a:t>
            </a:r>
            <a:r>
              <a:rPr lang="pl-PL" sz="1600" dirty="0">
                <a:latin typeface="Arial" panose="020B0604020202020204" pitchFamily="34" charset="0"/>
                <a:cs typeface="Arial" panose="020B0604020202020204" pitchFamily="34" charset="0"/>
              </a:rPr>
              <a:t>danych lub kategorii odbiorców jeśli są,</a:t>
            </a:r>
          </a:p>
          <a:p>
            <a:pPr algn="just"/>
            <a:r>
              <a:rPr lang="pl-PL" sz="1600" dirty="0" smtClean="0">
                <a:latin typeface="Arial" panose="020B0604020202020204" pitchFamily="34" charset="0"/>
                <a:cs typeface="Arial" panose="020B0604020202020204" pitchFamily="34" charset="0"/>
              </a:rPr>
              <a:t>- o zamiarze </a:t>
            </a:r>
            <a:r>
              <a:rPr lang="pl-PL" sz="1600" dirty="0">
                <a:latin typeface="Arial" panose="020B0604020202020204" pitchFamily="34" charset="0"/>
                <a:cs typeface="Arial" panose="020B0604020202020204" pitchFamily="34" charset="0"/>
              </a:rPr>
              <a:t>przekazania danych osobowych do państwa trzeciego (gdy ma to </a:t>
            </a:r>
            <a:endParaRPr lang="pl-PL" sz="1600" dirty="0" smtClean="0">
              <a:latin typeface="Arial" panose="020B0604020202020204" pitchFamily="34" charset="0"/>
              <a:cs typeface="Arial" panose="020B0604020202020204" pitchFamily="34" charset="0"/>
            </a:endParaRPr>
          </a:p>
          <a:p>
            <a:pPr algn="just"/>
            <a:r>
              <a:rPr lang="pl-PL" sz="1600" dirty="0">
                <a:latin typeface="Arial" panose="020B0604020202020204" pitchFamily="34" charset="0"/>
                <a:cs typeface="Arial" panose="020B0604020202020204" pitchFamily="34" charset="0"/>
              </a:rPr>
              <a:t> </a:t>
            </a:r>
            <a:r>
              <a:rPr lang="pl-PL" sz="1600" dirty="0" smtClean="0">
                <a:latin typeface="Arial" panose="020B0604020202020204" pitchFamily="34" charset="0"/>
                <a:cs typeface="Arial" panose="020B0604020202020204" pitchFamily="34" charset="0"/>
              </a:rPr>
              <a:t>  zastosowanie </a:t>
            </a:r>
            <a:r>
              <a:rPr lang="pl-PL" sz="1600" dirty="0">
                <a:latin typeface="Arial" panose="020B0604020202020204" pitchFamily="34" charset="0"/>
                <a:cs typeface="Arial" panose="020B0604020202020204" pitchFamily="34" charset="0"/>
              </a:rPr>
              <a:t>– informacje),</a:t>
            </a:r>
          </a:p>
          <a:p>
            <a:pPr algn="just"/>
            <a:r>
              <a:rPr lang="pl-PL" sz="1600" dirty="0" smtClean="0">
                <a:latin typeface="Arial" panose="020B0604020202020204" pitchFamily="34" charset="0"/>
                <a:cs typeface="Arial" panose="020B0604020202020204" pitchFamily="34" charset="0"/>
              </a:rPr>
              <a:t>- o okresie </a:t>
            </a:r>
            <a:r>
              <a:rPr lang="pl-PL" sz="1600" dirty="0">
                <a:latin typeface="Arial" panose="020B0604020202020204" pitchFamily="34" charset="0"/>
                <a:cs typeface="Arial" panose="020B0604020202020204" pitchFamily="34" charset="0"/>
              </a:rPr>
              <a:t>przechowywania danych,</a:t>
            </a:r>
          </a:p>
          <a:p>
            <a:pPr algn="just"/>
            <a:r>
              <a:rPr lang="pl-PL" sz="1600" dirty="0" smtClean="0">
                <a:latin typeface="Arial" panose="020B0604020202020204" pitchFamily="34" charset="0"/>
                <a:cs typeface="Arial" panose="020B0604020202020204" pitchFamily="34" charset="0"/>
              </a:rPr>
              <a:t>- o </a:t>
            </a:r>
            <a:r>
              <a:rPr lang="pl-PL" sz="1600" dirty="0">
                <a:latin typeface="Arial" panose="020B0604020202020204" pitchFamily="34" charset="0"/>
                <a:cs typeface="Arial" panose="020B0604020202020204" pitchFamily="34" charset="0"/>
              </a:rPr>
              <a:t>prawie osoby do żądania informacji o swoich danych, o prawie do cofnięcia </a:t>
            </a:r>
            <a:endParaRPr lang="pl-PL" sz="1600" dirty="0" smtClean="0">
              <a:latin typeface="Arial" panose="020B0604020202020204" pitchFamily="34" charset="0"/>
              <a:cs typeface="Arial" panose="020B0604020202020204" pitchFamily="34" charset="0"/>
            </a:endParaRPr>
          </a:p>
          <a:p>
            <a:pPr algn="just"/>
            <a:r>
              <a:rPr lang="pl-PL" sz="1600" dirty="0">
                <a:latin typeface="Arial" panose="020B0604020202020204" pitchFamily="34" charset="0"/>
                <a:cs typeface="Arial" panose="020B0604020202020204" pitchFamily="34" charset="0"/>
              </a:rPr>
              <a:t> </a:t>
            </a:r>
            <a:r>
              <a:rPr lang="pl-PL" sz="1600" dirty="0" smtClean="0">
                <a:latin typeface="Arial" panose="020B0604020202020204" pitchFamily="34" charset="0"/>
                <a:cs typeface="Arial" panose="020B0604020202020204" pitchFamily="34" charset="0"/>
              </a:rPr>
              <a:t> zgody </a:t>
            </a:r>
            <a:r>
              <a:rPr lang="pl-PL" sz="1600" dirty="0">
                <a:latin typeface="Arial" panose="020B0604020202020204" pitchFamily="34" charset="0"/>
                <a:cs typeface="Arial" panose="020B0604020202020204" pitchFamily="34" charset="0"/>
              </a:rPr>
              <a:t>i sposobie w jaki można to zrobić, </a:t>
            </a:r>
          </a:p>
          <a:p>
            <a:pPr algn="just"/>
            <a:r>
              <a:rPr lang="pl-PL" sz="1600" dirty="0">
                <a:latin typeface="Arial" panose="020B0604020202020204" pitchFamily="34" charset="0"/>
                <a:cs typeface="Arial" panose="020B0604020202020204" pitchFamily="34" charset="0"/>
              </a:rPr>
              <a:t>- o </a:t>
            </a:r>
            <a:r>
              <a:rPr lang="pl-PL" sz="1600" dirty="0" smtClean="0">
                <a:latin typeface="Arial" panose="020B0604020202020204" pitchFamily="34" charset="0"/>
                <a:cs typeface="Arial" panose="020B0604020202020204" pitchFamily="34" charset="0"/>
              </a:rPr>
              <a:t>prawie </a:t>
            </a:r>
            <a:r>
              <a:rPr lang="pl-PL" sz="1600" dirty="0">
                <a:latin typeface="Arial" panose="020B0604020202020204" pitchFamily="34" charset="0"/>
                <a:cs typeface="Arial" panose="020B0604020202020204" pitchFamily="34" charset="0"/>
              </a:rPr>
              <a:t>do wniesienia skargi do organu nadzorczego (PUODO),</a:t>
            </a:r>
          </a:p>
          <a:p>
            <a:pPr algn="just"/>
            <a:r>
              <a:rPr lang="pl-PL" sz="1600" dirty="0">
                <a:latin typeface="Arial" panose="020B0604020202020204" pitchFamily="34" charset="0"/>
                <a:cs typeface="Arial" panose="020B0604020202020204" pitchFamily="34" charset="0"/>
              </a:rPr>
              <a:t>- o</a:t>
            </a:r>
            <a:r>
              <a:rPr lang="pl-PL" sz="1600" dirty="0" smtClean="0">
                <a:latin typeface="Arial" panose="020B0604020202020204" pitchFamily="34" charset="0"/>
                <a:cs typeface="Arial" panose="020B0604020202020204" pitchFamily="34" charset="0"/>
              </a:rPr>
              <a:t> </a:t>
            </a:r>
            <a:r>
              <a:rPr lang="pl-PL" sz="1600" dirty="0">
                <a:latin typeface="Arial" panose="020B0604020202020204" pitchFamily="34" charset="0"/>
                <a:cs typeface="Arial" panose="020B0604020202020204" pitchFamily="34" charset="0"/>
              </a:rPr>
              <a:t>tym, czy podanie danych osobowych jest wymogiem ustawowym, czy warunkiem zawarcia umowy oraz o tym, czy osoba, której dane dotyczą, jest zobowiązana do ich podania i jakie są ewentualne konsekwencje niepodania danych,</a:t>
            </a:r>
          </a:p>
          <a:p>
            <a:pPr algn="just"/>
            <a:r>
              <a:rPr lang="pl-PL" sz="1600" dirty="0">
                <a:latin typeface="Arial" panose="020B0604020202020204" pitchFamily="34" charset="0"/>
                <a:cs typeface="Arial" panose="020B0604020202020204" pitchFamily="34" charset="0"/>
              </a:rPr>
              <a:t>- o </a:t>
            </a:r>
            <a:r>
              <a:rPr lang="pl-PL" sz="1600" dirty="0" smtClean="0">
                <a:latin typeface="Arial" panose="020B0604020202020204" pitchFamily="34" charset="0"/>
                <a:cs typeface="Arial" panose="020B0604020202020204" pitchFamily="34" charset="0"/>
              </a:rPr>
              <a:t>zautomatyzowanym </a:t>
            </a:r>
            <a:r>
              <a:rPr lang="pl-PL" sz="1600" dirty="0">
                <a:latin typeface="Arial" panose="020B0604020202020204" pitchFamily="34" charset="0"/>
                <a:cs typeface="Arial" panose="020B0604020202020204" pitchFamily="34" charset="0"/>
              </a:rPr>
              <a:t>podejmowaniu decyzji (jeśli w takowy sposób jest podejmowana), w tym o profilowaniu, a także o znaczeniu i przewidywanych konsekwencjach takiego przetwarzania dla osoby, której dane dotyczą.</a:t>
            </a:r>
          </a:p>
          <a:p>
            <a:pPr algn="ctr"/>
            <a:endParaRPr lang="pl-PL" b="1" dirty="0">
              <a:solidFill>
                <a:srgbClr val="002060"/>
              </a:solidFill>
            </a:endParaRPr>
          </a:p>
          <a:p>
            <a:pPr algn="ctr"/>
            <a:endParaRPr lang="pl-PL" b="1" dirty="0" smtClean="0">
              <a:solidFill>
                <a:srgbClr val="002060"/>
              </a:solidFill>
            </a:endParaRPr>
          </a:p>
          <a:p>
            <a:pPr algn="ctr"/>
            <a:endParaRPr lang="pl-PL" b="1" dirty="0">
              <a:solidFill>
                <a:srgbClr val="002060"/>
              </a:solidFill>
            </a:endParaRPr>
          </a:p>
          <a:p>
            <a:pPr algn="ctr"/>
            <a:endParaRPr lang="pl-PL" dirty="0">
              <a:solidFill>
                <a:srgbClr val="002060"/>
              </a:solidFill>
            </a:endParaRPr>
          </a:p>
        </p:txBody>
      </p:sp>
    </p:spTree>
    <p:extLst>
      <p:ext uri="{BB962C8B-B14F-4D97-AF65-F5344CB8AC3E}">
        <p14:creationId xmlns:p14="http://schemas.microsoft.com/office/powerpoint/2010/main" val="10930161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755575" y="1127424"/>
            <a:ext cx="7472933" cy="5355312"/>
          </a:xfrm>
          <a:prstGeom prst="rect">
            <a:avLst/>
          </a:prstGeom>
        </p:spPr>
        <p:txBody>
          <a:bodyPr wrap="square">
            <a:spAutoFit/>
          </a:bodyPr>
          <a:lstStyle/>
          <a:p>
            <a:pPr marL="45720" indent="0" algn="just">
              <a:buNone/>
            </a:pPr>
            <a:r>
              <a:rPr lang="pl-PL" b="1" dirty="0">
                <a:solidFill>
                  <a:srgbClr val="002060"/>
                </a:solidFill>
                <a:latin typeface="Arial" panose="020B0604020202020204" pitchFamily="34" charset="0"/>
                <a:cs typeface="Arial" panose="020B0604020202020204" pitchFamily="34" charset="0"/>
              </a:rPr>
              <a:t>2) Obowiązek wdrożenia odpowiednich środków ochrony danych osobowych,</a:t>
            </a:r>
            <a:r>
              <a:rPr lang="pl-PL" b="1" dirty="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w tym wskazujących na przestrzeganie RODO pod kątem ewentualności ryzyka naruszenia praw lub wolności osób fizycznych.</a:t>
            </a:r>
          </a:p>
          <a:p>
            <a:pPr marL="45720" indent="0" algn="just">
              <a:buNone/>
            </a:pPr>
            <a:endParaRPr lang="pl-PL" dirty="0">
              <a:latin typeface="Arial" panose="020B0604020202020204" pitchFamily="34" charset="0"/>
              <a:cs typeface="Arial" panose="020B0604020202020204" pitchFamily="34" charset="0"/>
            </a:endParaRPr>
          </a:p>
          <a:p>
            <a:pPr marL="45720" indent="0" algn="just">
              <a:buNone/>
            </a:pPr>
            <a:r>
              <a:rPr lang="pl-PL" b="1" dirty="0">
                <a:solidFill>
                  <a:srgbClr val="002060"/>
                </a:solidFill>
                <a:latin typeface="Arial" panose="020B0604020202020204" pitchFamily="34" charset="0"/>
                <a:cs typeface="Arial" panose="020B0604020202020204" pitchFamily="34" charset="0"/>
              </a:rPr>
              <a:t>3) Bark obowiązku wyznaczenia IOD </a:t>
            </a:r>
            <a:r>
              <a:rPr lang="pl-PL" dirty="0">
                <a:latin typeface="Arial" panose="020B0604020202020204" pitchFamily="34" charset="0"/>
                <a:cs typeface="Arial" panose="020B0604020202020204" pitchFamily="34" charset="0"/>
              </a:rPr>
              <a:t>– wyłącznie organizacje dla których przetwarzanie danych jest wiodącą działalnością z uwagi na cel – np. gdy dana organizacja będzie profilować osoby fizyczne. Tym samym małe NGO nie mają obowiązku wyznaczenia / zatrudnienia IOD. Dobrym jednak zwyczajem może być konsultowanie pewnych obszarów przetwarzania danych w </a:t>
            </a:r>
            <a:r>
              <a:rPr lang="pl-PL" dirty="0" smtClean="0">
                <a:latin typeface="Arial" panose="020B0604020202020204" pitchFamily="34" charset="0"/>
                <a:cs typeface="Arial" panose="020B0604020202020204" pitchFamily="34" charset="0"/>
              </a:rPr>
              <a:t>specjalistą </a:t>
            </a:r>
            <a:r>
              <a:rPr lang="pl-PL" dirty="0">
                <a:latin typeface="Arial" panose="020B0604020202020204" pitchFamily="34" charset="0"/>
                <a:cs typeface="Arial" panose="020B0604020202020204" pitchFamily="34" charset="0"/>
              </a:rPr>
              <a:t>z zakresu </a:t>
            </a:r>
            <a:r>
              <a:rPr lang="pl-PL" dirty="0" smtClean="0">
                <a:latin typeface="Arial" panose="020B0604020202020204" pitchFamily="34" charset="0"/>
                <a:cs typeface="Arial" panose="020B0604020202020204" pitchFamily="34" charset="0"/>
              </a:rPr>
              <a:t>RODO</a:t>
            </a:r>
            <a:r>
              <a:rPr lang="pl-PL" dirty="0">
                <a:latin typeface="Arial" panose="020B0604020202020204" pitchFamily="34" charset="0"/>
                <a:cs typeface="Arial" panose="020B0604020202020204" pitchFamily="34" charset="0"/>
              </a:rPr>
              <a:t>. </a:t>
            </a:r>
          </a:p>
          <a:p>
            <a:pPr marL="45720" indent="0" algn="just">
              <a:buNone/>
            </a:pPr>
            <a:endParaRPr lang="pl-PL" dirty="0">
              <a:latin typeface="Arial" panose="020B0604020202020204" pitchFamily="34" charset="0"/>
              <a:cs typeface="Arial" panose="020B0604020202020204" pitchFamily="34" charset="0"/>
            </a:endParaRPr>
          </a:p>
          <a:p>
            <a:pPr marL="45720" indent="0" algn="just">
              <a:buNone/>
            </a:pPr>
            <a:r>
              <a:rPr lang="pl-PL" b="1" dirty="0">
                <a:solidFill>
                  <a:srgbClr val="000066"/>
                </a:solidFill>
                <a:latin typeface="Arial" panose="020B0604020202020204" pitchFamily="34" charset="0"/>
                <a:cs typeface="Arial" panose="020B0604020202020204" pitchFamily="34" charset="0"/>
              </a:rPr>
              <a:t>4) Rejestrowanie czynności przetwarzania danych </a:t>
            </a:r>
            <a:r>
              <a:rPr lang="pl-PL" dirty="0">
                <a:latin typeface="Arial" panose="020B0604020202020204" pitchFamily="34" charset="0"/>
                <a:cs typeface="Arial" panose="020B0604020202020204" pitchFamily="34" charset="0"/>
              </a:rPr>
              <a:t>– każdy ADO, który: zatrudnia więcej niż 250 osób; gdy przetwarzanie, którego dokonuje, może powodować ryzyko naruszenia praw lub wolności osób których dane dotyczą; kiedy przetwarzanie nie ma charakteru sporadycznego; gdy przetwarzanie obejmuje szczególne kategorie danych osobowych (</a:t>
            </a:r>
            <a:r>
              <a:rPr lang="pl-PL" dirty="0" smtClean="0">
                <a:latin typeface="Arial" panose="020B0604020202020204" pitchFamily="34" charset="0"/>
                <a:cs typeface="Arial" panose="020B0604020202020204" pitchFamily="34" charset="0"/>
              </a:rPr>
              <a:t>np.: o </a:t>
            </a:r>
            <a:r>
              <a:rPr lang="pl-PL" dirty="0">
                <a:latin typeface="Arial" panose="020B0604020202020204" pitchFamily="34" charset="0"/>
                <a:cs typeface="Arial" panose="020B0604020202020204" pitchFamily="34" charset="0"/>
              </a:rPr>
              <a:t>zdrowiu); przetwarzane dane osobowe dotyczą wyroków </a:t>
            </a:r>
            <a:r>
              <a:rPr lang="pl-PL" dirty="0" smtClean="0">
                <a:latin typeface="Arial" panose="020B0604020202020204" pitchFamily="34" charset="0"/>
                <a:cs typeface="Arial" panose="020B0604020202020204" pitchFamily="34" charset="0"/>
              </a:rPr>
              <a:t>skazujących i </a:t>
            </a:r>
            <a:r>
              <a:rPr lang="pl-PL" dirty="0">
                <a:latin typeface="Arial" panose="020B0604020202020204" pitchFamily="34" charset="0"/>
                <a:cs typeface="Arial" panose="020B0604020202020204" pitchFamily="34" charset="0"/>
              </a:rPr>
              <a:t>naruszeń prawa musi prowadzić rejestr, który winien zawierać:</a:t>
            </a:r>
          </a:p>
        </p:txBody>
      </p:sp>
    </p:spTree>
    <p:extLst>
      <p:ext uri="{BB962C8B-B14F-4D97-AF65-F5344CB8AC3E}">
        <p14:creationId xmlns:p14="http://schemas.microsoft.com/office/powerpoint/2010/main" val="40916578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899591" y="1268760"/>
            <a:ext cx="7328917" cy="3970318"/>
          </a:xfrm>
          <a:prstGeom prst="rect">
            <a:avLst/>
          </a:prstGeom>
        </p:spPr>
        <p:txBody>
          <a:bodyPr wrap="square">
            <a:spAutoFit/>
          </a:bodyPr>
          <a:lstStyle/>
          <a:p>
            <a:pPr marL="45720" indent="0" algn="just">
              <a:buNone/>
            </a:pPr>
            <a:r>
              <a:rPr lang="pl-PL" dirty="0">
                <a:solidFill>
                  <a:srgbClr val="FF0000"/>
                </a:solidFill>
                <a:latin typeface="Arial" panose="020B0604020202020204" pitchFamily="34" charset="0"/>
                <a:cs typeface="Arial" panose="020B0604020202020204" pitchFamily="34" charset="0"/>
              </a:rPr>
              <a:t>■</a:t>
            </a:r>
            <a:r>
              <a:rPr lang="pl-PL" dirty="0">
                <a:latin typeface="Arial" panose="020B0604020202020204" pitchFamily="34" charset="0"/>
                <a:cs typeface="Arial" panose="020B0604020202020204" pitchFamily="34" charset="0"/>
              </a:rPr>
              <a:t>Imię i nazwisko lub nazwę organizacji oraz dane kontaktowe</a:t>
            </a:r>
          </a:p>
          <a:p>
            <a:pPr marL="45720" indent="0" algn="just">
              <a:buNone/>
            </a:pPr>
            <a:r>
              <a:rPr lang="pl-PL" dirty="0">
                <a:latin typeface="Arial" panose="020B0604020202020204" pitchFamily="34" charset="0"/>
                <a:cs typeface="Arial" panose="020B0604020202020204" pitchFamily="34" charset="0"/>
              </a:rPr>
              <a:t>  Administratora Danych Osobowych, </a:t>
            </a:r>
          </a:p>
          <a:p>
            <a:pPr marL="45720" indent="0" algn="just">
              <a:buNone/>
            </a:pPr>
            <a:r>
              <a:rPr lang="pl-PL" dirty="0">
                <a:solidFill>
                  <a:srgbClr val="FF0000"/>
                </a:solidFill>
                <a:latin typeface="Arial" panose="020B0604020202020204" pitchFamily="34" charset="0"/>
                <a:cs typeface="Arial" panose="020B0604020202020204" pitchFamily="34" charset="0"/>
              </a:rPr>
              <a:t>■</a:t>
            </a:r>
            <a:r>
              <a:rPr lang="pl-PL" dirty="0">
                <a:latin typeface="Arial" panose="020B0604020202020204" pitchFamily="34" charset="0"/>
                <a:cs typeface="Arial" panose="020B0604020202020204" pitchFamily="34" charset="0"/>
              </a:rPr>
              <a:t>Imię i nazwisko Inspektora Ochrony Danych, jeśli został     </a:t>
            </a:r>
          </a:p>
          <a:p>
            <a:pPr marL="45720" indent="0" algn="just">
              <a:buNone/>
            </a:pPr>
            <a:r>
              <a:rPr lang="pl-PL" dirty="0">
                <a:latin typeface="Arial" panose="020B0604020202020204" pitchFamily="34" charset="0"/>
                <a:cs typeface="Arial" panose="020B0604020202020204" pitchFamily="34" charset="0"/>
              </a:rPr>
              <a:t>  wyznaczony, jego dane kontaktowe (e-mail, telefon</a:t>
            </a:r>
            <a:r>
              <a:rPr lang="pl-PL" dirty="0" smtClean="0">
                <a:latin typeface="Arial" panose="020B0604020202020204" pitchFamily="34" charset="0"/>
                <a:cs typeface="Arial" panose="020B0604020202020204" pitchFamily="34" charset="0"/>
              </a:rPr>
              <a:t>),</a:t>
            </a:r>
            <a:endParaRPr lang="pl-PL" dirty="0">
              <a:latin typeface="Arial" panose="020B0604020202020204" pitchFamily="34" charset="0"/>
              <a:cs typeface="Arial" panose="020B0604020202020204" pitchFamily="34" charset="0"/>
            </a:endParaRPr>
          </a:p>
          <a:p>
            <a:pPr marL="45720" indent="0" algn="just">
              <a:buNone/>
            </a:pPr>
            <a:r>
              <a:rPr lang="pl-PL" dirty="0">
                <a:solidFill>
                  <a:srgbClr val="FF0000"/>
                </a:solidFill>
                <a:latin typeface="Arial" panose="020B0604020202020204" pitchFamily="34" charset="0"/>
                <a:cs typeface="Arial" panose="020B0604020202020204" pitchFamily="34" charset="0"/>
              </a:rPr>
              <a:t>■</a:t>
            </a:r>
            <a:r>
              <a:rPr lang="pl-PL" dirty="0">
                <a:latin typeface="Arial" panose="020B0604020202020204" pitchFamily="34" charset="0"/>
                <a:cs typeface="Arial" panose="020B0604020202020204" pitchFamily="34" charset="0"/>
              </a:rPr>
              <a:t>Cele przetwarzania</a:t>
            </a:r>
            <a:r>
              <a:rPr lang="pl-PL" dirty="0" smtClean="0">
                <a:latin typeface="Arial" panose="020B0604020202020204" pitchFamily="34" charset="0"/>
                <a:cs typeface="Arial" panose="020B0604020202020204" pitchFamily="34" charset="0"/>
              </a:rPr>
              <a:t>,</a:t>
            </a:r>
            <a:endParaRPr lang="pl-PL" dirty="0">
              <a:latin typeface="Arial" panose="020B0604020202020204" pitchFamily="34" charset="0"/>
              <a:cs typeface="Arial" panose="020B0604020202020204" pitchFamily="34" charset="0"/>
            </a:endParaRPr>
          </a:p>
          <a:p>
            <a:pPr marL="45720" indent="0" algn="just">
              <a:buNone/>
              <a:tabLst>
                <a:tab pos="271463" algn="l"/>
              </a:tabLst>
            </a:pPr>
            <a:r>
              <a:rPr lang="pl-PL" dirty="0">
                <a:solidFill>
                  <a:srgbClr val="FF0000"/>
                </a:solidFill>
                <a:latin typeface="Arial" panose="020B0604020202020204" pitchFamily="34" charset="0"/>
                <a:cs typeface="Arial" panose="020B0604020202020204" pitchFamily="34" charset="0"/>
              </a:rPr>
              <a:t>■</a:t>
            </a:r>
            <a:r>
              <a:rPr lang="pl-PL" dirty="0">
                <a:latin typeface="Arial" panose="020B0604020202020204" pitchFamily="34" charset="0"/>
                <a:cs typeface="Arial" panose="020B0604020202020204" pitchFamily="34" charset="0"/>
              </a:rPr>
              <a:t>Opis kategorii osób, których dane dotyczą (np. pracownicy, kontrahenci, darczyńcy, etc</a:t>
            </a:r>
            <a:r>
              <a:rPr lang="pl-PL" dirty="0" smtClean="0">
                <a:latin typeface="Arial" panose="020B0604020202020204" pitchFamily="34" charset="0"/>
                <a:cs typeface="Arial" panose="020B0604020202020204" pitchFamily="34" charset="0"/>
              </a:rPr>
              <a:t>.),</a:t>
            </a:r>
            <a:endParaRPr lang="pl-PL" dirty="0">
              <a:latin typeface="Arial" panose="020B0604020202020204" pitchFamily="34" charset="0"/>
              <a:cs typeface="Arial" panose="020B0604020202020204" pitchFamily="34" charset="0"/>
            </a:endParaRPr>
          </a:p>
          <a:p>
            <a:pPr marL="45720" indent="0" algn="just">
              <a:buNone/>
            </a:pPr>
            <a:r>
              <a:rPr lang="pl-PL" dirty="0">
                <a:solidFill>
                  <a:srgbClr val="FF0000"/>
                </a:solidFill>
                <a:latin typeface="Arial" panose="020B0604020202020204" pitchFamily="34" charset="0"/>
                <a:cs typeface="Arial" panose="020B0604020202020204" pitchFamily="34" charset="0"/>
              </a:rPr>
              <a:t>■</a:t>
            </a:r>
            <a:r>
              <a:rPr lang="pl-PL" dirty="0">
                <a:latin typeface="Arial" panose="020B0604020202020204" pitchFamily="34" charset="0"/>
                <a:cs typeface="Arial" panose="020B0604020202020204" pitchFamily="34" charset="0"/>
              </a:rPr>
              <a:t>Kategorię danych osobowych (np. imię i nazwisko, adres zam. przebieg kariery zawodowej, etc.), </a:t>
            </a:r>
          </a:p>
          <a:p>
            <a:pPr marL="45720" indent="0" algn="just">
              <a:buNone/>
            </a:pPr>
            <a:r>
              <a:rPr lang="pl-PL" dirty="0">
                <a:solidFill>
                  <a:srgbClr val="FF0000"/>
                </a:solidFill>
                <a:latin typeface="Arial" panose="020B0604020202020204" pitchFamily="34" charset="0"/>
                <a:cs typeface="Arial" panose="020B0604020202020204" pitchFamily="34" charset="0"/>
              </a:rPr>
              <a:t>■</a:t>
            </a:r>
            <a:r>
              <a:rPr lang="pl-PL" dirty="0">
                <a:latin typeface="Arial" panose="020B0604020202020204" pitchFamily="34" charset="0"/>
                <a:cs typeface="Arial" panose="020B0604020202020204" pitchFamily="34" charset="0"/>
              </a:rPr>
              <a:t>Kategorie odbiorców, którym dane osobowe zostały lub zostaną ujawnione, w tym w państwach trzecich,</a:t>
            </a:r>
          </a:p>
          <a:p>
            <a:pPr marL="45720" indent="0" algn="just">
              <a:buNone/>
            </a:pPr>
            <a:r>
              <a:rPr lang="pl-PL" dirty="0">
                <a:solidFill>
                  <a:srgbClr val="FF0000"/>
                </a:solidFill>
                <a:latin typeface="Arial" panose="020B0604020202020204" pitchFamily="34" charset="0"/>
                <a:cs typeface="Arial" panose="020B0604020202020204" pitchFamily="34" charset="0"/>
              </a:rPr>
              <a:t>■</a:t>
            </a:r>
            <a:r>
              <a:rPr lang="pl-PL" dirty="0">
                <a:latin typeface="Arial" panose="020B0604020202020204" pitchFamily="34" charset="0"/>
                <a:cs typeface="Arial" panose="020B0604020202020204" pitchFamily="34" charset="0"/>
              </a:rPr>
              <a:t>Planowane terminy usunięcia poszczególnych kategorii danych,</a:t>
            </a:r>
          </a:p>
          <a:p>
            <a:pPr marL="45720" indent="0" algn="just">
              <a:buNone/>
            </a:pPr>
            <a:r>
              <a:rPr lang="pl-PL" dirty="0">
                <a:solidFill>
                  <a:srgbClr val="FF0000"/>
                </a:solidFill>
                <a:latin typeface="Arial" panose="020B0604020202020204" pitchFamily="34" charset="0"/>
                <a:cs typeface="Arial" panose="020B0604020202020204" pitchFamily="34" charset="0"/>
              </a:rPr>
              <a:t>■</a:t>
            </a:r>
            <a:r>
              <a:rPr lang="pl-PL" dirty="0">
                <a:latin typeface="Arial" panose="020B0604020202020204" pitchFamily="34" charset="0"/>
                <a:cs typeface="Arial" panose="020B0604020202020204" pitchFamily="34" charset="0"/>
              </a:rPr>
              <a:t>Ogólny opis technicznych i organizacyjnych środków bezpieczeństwa</a:t>
            </a:r>
          </a:p>
        </p:txBody>
      </p:sp>
    </p:spTree>
    <p:extLst>
      <p:ext uri="{BB962C8B-B14F-4D97-AF65-F5344CB8AC3E}">
        <p14:creationId xmlns:p14="http://schemas.microsoft.com/office/powerpoint/2010/main" val="36327035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827583" y="1268760"/>
            <a:ext cx="7400925" cy="3693319"/>
          </a:xfrm>
          <a:prstGeom prst="rect">
            <a:avLst/>
          </a:prstGeom>
        </p:spPr>
        <p:txBody>
          <a:bodyPr wrap="square">
            <a:spAutoFit/>
          </a:bodyPr>
          <a:lstStyle/>
          <a:p>
            <a:pPr marL="45720" indent="0" algn="just">
              <a:buNone/>
            </a:pPr>
            <a:r>
              <a:rPr lang="pl-PL" b="1" dirty="0">
                <a:solidFill>
                  <a:srgbClr val="002060"/>
                </a:solidFill>
                <a:latin typeface="Arial" panose="020B0604020202020204" pitchFamily="34" charset="0"/>
                <a:cs typeface="Arial" panose="020B0604020202020204" pitchFamily="34" charset="0"/>
              </a:rPr>
              <a:t>5) Obowiązek informowania krajowego organu ochrony danych (PUODO) o stwierdzonych naruszeniach ochrony danych </a:t>
            </a:r>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                   w </a:t>
            </a:r>
            <a:r>
              <a:rPr lang="pl-PL" dirty="0">
                <a:latin typeface="Arial" panose="020B0604020202020204" pitchFamily="34" charset="0"/>
                <a:cs typeface="Arial" panose="020B0604020202020204" pitchFamily="34" charset="0"/>
              </a:rPr>
              <a:t>ciągu 72 h od stwierdzenia naruszenia (np. wycieku danych) oraz jednocześnie poinformowania osób, których dane dotyczyły </a:t>
            </a:r>
            <a:r>
              <a:rPr lang="pl-PL" dirty="0" smtClean="0">
                <a:latin typeface="Arial" panose="020B0604020202020204" pitchFamily="34" charset="0"/>
                <a:cs typeface="Arial" panose="020B0604020202020204" pitchFamily="34" charset="0"/>
              </a:rPr>
              <a:t>                          o </a:t>
            </a:r>
            <a:r>
              <a:rPr lang="pl-PL" dirty="0">
                <a:latin typeface="Arial" panose="020B0604020202020204" pitchFamily="34" charset="0"/>
                <a:cs typeface="Arial" panose="020B0604020202020204" pitchFamily="34" charset="0"/>
              </a:rPr>
              <a:t>naruszeniu – incydencie.</a:t>
            </a:r>
          </a:p>
          <a:p>
            <a:pPr marL="45720" algn="just"/>
            <a:r>
              <a:rPr lang="pl-PL" b="1" dirty="0">
                <a:solidFill>
                  <a:srgbClr val="002060"/>
                </a:solidFill>
                <a:latin typeface="Arial" panose="020B0604020202020204" pitchFamily="34" charset="0"/>
                <a:cs typeface="Arial" panose="020B0604020202020204" pitchFamily="34" charset="0"/>
              </a:rPr>
              <a:t>6) Przeprowadzenie oszacowania ryzyka przetwarzania danych oraz </a:t>
            </a:r>
            <a:r>
              <a:rPr lang="pl-PL" dirty="0">
                <a:latin typeface="Arial" panose="020B0604020202020204" pitchFamily="34" charset="0"/>
                <a:cs typeface="Arial" panose="020B0604020202020204" pitchFamily="34" charset="0"/>
              </a:rPr>
              <a:t>(gdy przetwarzanie będzie mogło powodować wysokie ryzyko naruszenia praw i wolności osób fizycznych – np. działania przy użyciu nowych technologii, profilowanie, zbieranie danych o stanie zdrowia </a:t>
            </a:r>
            <a:r>
              <a:rPr lang="pl-PL" dirty="0" smtClean="0">
                <a:latin typeface="Arial" panose="020B0604020202020204" pitchFamily="34" charset="0"/>
                <a:cs typeface="Arial" panose="020B0604020202020204" pitchFamily="34" charset="0"/>
              </a:rPr>
              <a:t> na </a:t>
            </a:r>
            <a:r>
              <a:rPr lang="pl-PL" dirty="0">
                <a:latin typeface="Arial" panose="020B0604020202020204" pitchFamily="34" charset="0"/>
                <a:cs typeface="Arial" panose="020B0604020202020204" pitchFamily="34" charset="0"/>
              </a:rPr>
              <a:t>dużą skalę) </a:t>
            </a:r>
            <a:r>
              <a:rPr lang="pl-PL" b="1" dirty="0">
                <a:solidFill>
                  <a:srgbClr val="002060"/>
                </a:solidFill>
                <a:latin typeface="Arial" panose="020B0604020202020204" pitchFamily="34" charset="0"/>
                <a:cs typeface="Arial" panose="020B0604020202020204" pitchFamily="34" charset="0"/>
              </a:rPr>
              <a:t>dokonanie oceny skutków dla ochrony tych </a:t>
            </a:r>
            <a:r>
              <a:rPr lang="pl-PL" b="1" dirty="0" smtClean="0">
                <a:solidFill>
                  <a:srgbClr val="002060"/>
                </a:solidFill>
                <a:latin typeface="Arial" panose="020B0604020202020204" pitchFamily="34" charset="0"/>
                <a:cs typeface="Arial" panose="020B0604020202020204" pitchFamily="34" charset="0"/>
              </a:rPr>
              <a:t>danych – tzw. DPIA  - </a:t>
            </a:r>
            <a:r>
              <a:rPr lang="en-US" b="1" i="1" dirty="0" smtClean="0">
                <a:solidFill>
                  <a:srgbClr val="002060"/>
                </a:solidFill>
                <a:latin typeface="Arial" panose="020B0604020202020204" pitchFamily="34" charset="0"/>
                <a:cs typeface="Arial" panose="020B0604020202020204" pitchFamily="34" charset="0"/>
              </a:rPr>
              <a:t>Data </a:t>
            </a:r>
            <a:r>
              <a:rPr lang="en-US" b="1" i="1" dirty="0">
                <a:solidFill>
                  <a:srgbClr val="002060"/>
                </a:solidFill>
                <a:latin typeface="Arial" panose="020B0604020202020204" pitchFamily="34" charset="0"/>
                <a:cs typeface="Arial" panose="020B0604020202020204" pitchFamily="34" charset="0"/>
              </a:rPr>
              <a:t>Protection Impact </a:t>
            </a:r>
            <a:r>
              <a:rPr lang="en-US" b="1" i="1" dirty="0" smtClean="0">
                <a:solidFill>
                  <a:srgbClr val="002060"/>
                </a:solidFill>
                <a:latin typeface="Arial" panose="020B0604020202020204" pitchFamily="34" charset="0"/>
                <a:cs typeface="Arial" panose="020B0604020202020204" pitchFamily="34" charset="0"/>
              </a:rPr>
              <a:t>Assessment</a:t>
            </a:r>
            <a:r>
              <a:rPr lang="pl-PL" b="1" i="1" dirty="0">
                <a:solidFill>
                  <a:srgbClr val="002060"/>
                </a:solidFill>
                <a:latin typeface="Arial" panose="020B0604020202020204" pitchFamily="34" charset="0"/>
                <a:cs typeface="Arial" panose="020B0604020202020204" pitchFamily="34" charset="0"/>
              </a:rPr>
              <a:t>.</a:t>
            </a:r>
            <a:endParaRPr lang="en-US" b="1" dirty="0">
              <a:solidFill>
                <a:srgbClr val="002060"/>
              </a:solidFill>
              <a:latin typeface="Arial" panose="020B0604020202020204" pitchFamily="34" charset="0"/>
              <a:cs typeface="Arial" panose="020B0604020202020204" pitchFamily="34" charset="0"/>
            </a:endParaRPr>
          </a:p>
          <a:p>
            <a:pPr marL="45720" indent="0" algn="just">
              <a:buNone/>
            </a:pPr>
            <a:endParaRPr lang="pl-PL" b="1" dirty="0">
              <a:solidFill>
                <a:srgbClr val="002060"/>
              </a:solidFill>
              <a:latin typeface="Arial" panose="020B0604020202020204" pitchFamily="34" charset="0"/>
              <a:cs typeface="Arial" panose="020B0604020202020204" pitchFamily="34" charset="0"/>
            </a:endParaRPr>
          </a:p>
          <a:p>
            <a:pPr marL="45720" indent="0" algn="just">
              <a:buNone/>
            </a:pPr>
            <a:r>
              <a:rPr lang="pl-PL" b="1" dirty="0">
                <a:solidFill>
                  <a:srgbClr val="002060"/>
                </a:solidFill>
                <a:latin typeface="Arial" panose="020B0604020202020204" pitchFamily="34" charset="0"/>
                <a:cs typeface="Arial" panose="020B0604020202020204" pitchFamily="34" charset="0"/>
              </a:rPr>
              <a:t>7) Brak obowiązku rejestracji zbiorów w </a:t>
            </a:r>
            <a:r>
              <a:rPr lang="pl-PL" b="1" dirty="0" smtClean="0">
                <a:solidFill>
                  <a:srgbClr val="002060"/>
                </a:solidFill>
                <a:latin typeface="Arial" panose="020B0604020202020204" pitchFamily="34" charset="0"/>
                <a:cs typeface="Arial" panose="020B0604020202020204" pitchFamily="34" charset="0"/>
              </a:rPr>
              <a:t>UODO. </a:t>
            </a:r>
            <a:endParaRPr lang="pl-PL"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4298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755575" y="1175048"/>
            <a:ext cx="7472933" cy="5386090"/>
          </a:xfrm>
          <a:prstGeom prst="rect">
            <a:avLst/>
          </a:prstGeom>
        </p:spPr>
        <p:txBody>
          <a:bodyPr wrap="square">
            <a:spAutoFit/>
          </a:bodyPr>
          <a:lstStyle/>
          <a:p>
            <a:pPr algn="ctr"/>
            <a:r>
              <a:rPr lang="pl-PL" b="1" dirty="0">
                <a:solidFill>
                  <a:srgbClr val="002060"/>
                </a:solidFill>
                <a:latin typeface="Arial" panose="020B0604020202020204" pitchFamily="34" charset="0"/>
                <a:cs typeface="Arial" panose="020B0604020202020204" pitchFamily="34" charset="0"/>
              </a:rPr>
              <a:t>Co powinna zawierać ocena skutków dla ochrony danych </a:t>
            </a:r>
            <a:endParaRPr lang="pl-PL" b="1" dirty="0" smtClean="0">
              <a:solidFill>
                <a:srgbClr val="002060"/>
              </a:solidFill>
              <a:latin typeface="Arial" panose="020B0604020202020204" pitchFamily="34" charset="0"/>
              <a:cs typeface="Arial" panose="020B0604020202020204" pitchFamily="34" charset="0"/>
            </a:endParaRPr>
          </a:p>
          <a:p>
            <a:pPr algn="ctr"/>
            <a:r>
              <a:rPr lang="pl-PL" b="1" dirty="0" smtClean="0">
                <a:solidFill>
                  <a:srgbClr val="002060"/>
                </a:solidFill>
                <a:latin typeface="Arial" panose="020B0604020202020204" pitchFamily="34" charset="0"/>
                <a:cs typeface="Arial" panose="020B0604020202020204" pitchFamily="34" charset="0"/>
              </a:rPr>
              <a:t>(DPIA </a:t>
            </a:r>
            <a:r>
              <a:rPr lang="pl-PL" b="1" dirty="0">
                <a:solidFill>
                  <a:srgbClr val="002060"/>
                </a:solidFill>
                <a:latin typeface="Arial" panose="020B0604020202020204" pitchFamily="34" charset="0"/>
                <a:cs typeface="Arial" panose="020B0604020202020204" pitchFamily="34" charset="0"/>
              </a:rPr>
              <a:t>- </a:t>
            </a:r>
            <a:r>
              <a:rPr lang="pl-PL" b="1" i="1" dirty="0">
                <a:solidFill>
                  <a:srgbClr val="002060"/>
                </a:solidFill>
                <a:latin typeface="Arial" panose="020B0604020202020204" pitchFamily="34" charset="0"/>
                <a:cs typeface="Arial" panose="020B0604020202020204" pitchFamily="34" charset="0"/>
              </a:rPr>
              <a:t>Data </a:t>
            </a:r>
            <a:r>
              <a:rPr lang="pl-PL" b="1" i="1" dirty="0" err="1">
                <a:solidFill>
                  <a:srgbClr val="002060"/>
                </a:solidFill>
                <a:latin typeface="Arial" panose="020B0604020202020204" pitchFamily="34" charset="0"/>
                <a:cs typeface="Arial" panose="020B0604020202020204" pitchFamily="34" charset="0"/>
              </a:rPr>
              <a:t>Protection</a:t>
            </a:r>
            <a:r>
              <a:rPr lang="pl-PL" b="1" i="1" dirty="0">
                <a:solidFill>
                  <a:srgbClr val="002060"/>
                </a:solidFill>
                <a:latin typeface="Arial" panose="020B0604020202020204" pitchFamily="34" charset="0"/>
                <a:cs typeface="Arial" panose="020B0604020202020204" pitchFamily="34" charset="0"/>
              </a:rPr>
              <a:t> </a:t>
            </a:r>
            <a:r>
              <a:rPr lang="pl-PL" b="1" i="1" dirty="0" err="1">
                <a:solidFill>
                  <a:srgbClr val="002060"/>
                </a:solidFill>
                <a:latin typeface="Arial" panose="020B0604020202020204" pitchFamily="34" charset="0"/>
                <a:cs typeface="Arial" panose="020B0604020202020204" pitchFamily="34" charset="0"/>
              </a:rPr>
              <a:t>Impact</a:t>
            </a:r>
            <a:r>
              <a:rPr lang="pl-PL" b="1" i="1" dirty="0">
                <a:solidFill>
                  <a:srgbClr val="002060"/>
                </a:solidFill>
                <a:latin typeface="Arial" panose="020B0604020202020204" pitchFamily="34" charset="0"/>
                <a:cs typeface="Arial" panose="020B0604020202020204" pitchFamily="34" charset="0"/>
              </a:rPr>
              <a:t> </a:t>
            </a:r>
            <a:r>
              <a:rPr lang="pl-PL" b="1" i="1" dirty="0" err="1">
                <a:solidFill>
                  <a:srgbClr val="002060"/>
                </a:solidFill>
                <a:latin typeface="Arial" panose="020B0604020202020204" pitchFamily="34" charset="0"/>
                <a:cs typeface="Arial" panose="020B0604020202020204" pitchFamily="34" charset="0"/>
              </a:rPr>
              <a:t>Assessment</a:t>
            </a:r>
            <a:r>
              <a:rPr lang="pl-PL" b="1" i="1" dirty="0" smtClean="0">
                <a:solidFill>
                  <a:srgbClr val="002060"/>
                </a:solidFill>
                <a:latin typeface="Arial" panose="020B0604020202020204" pitchFamily="34" charset="0"/>
                <a:cs typeface="Arial" panose="020B0604020202020204" pitchFamily="34" charset="0"/>
              </a:rPr>
              <a:t>)</a:t>
            </a:r>
          </a:p>
          <a:p>
            <a:pPr algn="ctr"/>
            <a:endParaRPr lang="pl-PL" sz="1600" b="1" i="1" dirty="0">
              <a:solidFill>
                <a:srgbClr val="002060"/>
              </a:solidFill>
              <a:latin typeface="Arial" panose="020B0604020202020204" pitchFamily="34" charset="0"/>
              <a:cs typeface="Arial" panose="020B0604020202020204" pitchFamily="34" charset="0"/>
            </a:endParaRPr>
          </a:p>
          <a:p>
            <a:pPr marL="45720" indent="0" algn="ctr" fontAlgn="base">
              <a:buNone/>
            </a:pPr>
            <a:r>
              <a:rPr lang="pl-PL" sz="1600" b="1" dirty="0">
                <a:solidFill>
                  <a:srgbClr val="FF0000"/>
                </a:solidFill>
                <a:latin typeface="Arial" panose="020B0604020202020204" pitchFamily="34" charset="0"/>
                <a:cs typeface="Arial" panose="020B0604020202020204" pitchFamily="34" charset="0"/>
              </a:rPr>
              <a:t>Minimalne elementy oceny skutków dla ochrony danych według RODO</a:t>
            </a:r>
            <a:r>
              <a:rPr lang="pl-PL" sz="1600" dirty="0">
                <a:solidFill>
                  <a:srgbClr val="FF0000"/>
                </a:solidFill>
                <a:latin typeface="Arial" panose="020B0604020202020204" pitchFamily="34" charset="0"/>
                <a:cs typeface="Arial" panose="020B0604020202020204" pitchFamily="34" charset="0"/>
              </a:rPr>
              <a:t> </a:t>
            </a:r>
          </a:p>
          <a:p>
            <a:pPr marL="45720" indent="0" algn="just" fontAlgn="base">
              <a:buNone/>
            </a:pPr>
            <a:endParaRPr lang="pl-PL" sz="1600" b="1" dirty="0">
              <a:solidFill>
                <a:srgbClr val="002060"/>
              </a:solidFill>
              <a:latin typeface="Arial" panose="020B0604020202020204" pitchFamily="34" charset="0"/>
              <a:cs typeface="Arial" panose="020B0604020202020204" pitchFamily="34" charset="0"/>
            </a:endParaRPr>
          </a:p>
          <a:p>
            <a:pPr marL="45720" indent="0" algn="just" fontAlgn="base">
              <a:buNone/>
            </a:pPr>
            <a:r>
              <a:rPr lang="pl-PL" sz="1600" b="1" dirty="0">
                <a:solidFill>
                  <a:srgbClr val="002060"/>
                </a:solidFill>
                <a:latin typeface="Arial" panose="020B0604020202020204" pitchFamily="34" charset="0"/>
                <a:cs typeface="Arial" panose="020B0604020202020204" pitchFamily="34" charset="0"/>
              </a:rPr>
              <a:t>Systematyczny</a:t>
            </a:r>
            <a:r>
              <a:rPr lang="pl-PL" sz="1600" dirty="0">
                <a:solidFill>
                  <a:srgbClr val="002060"/>
                </a:solidFill>
                <a:latin typeface="Arial" panose="020B0604020202020204" pitchFamily="34" charset="0"/>
                <a:cs typeface="Arial" panose="020B0604020202020204" pitchFamily="34" charset="0"/>
              </a:rPr>
              <a:t> </a:t>
            </a:r>
            <a:r>
              <a:rPr lang="pl-PL" sz="1600" dirty="0">
                <a:latin typeface="Arial" panose="020B0604020202020204" pitchFamily="34" charset="0"/>
                <a:cs typeface="Arial" panose="020B0604020202020204" pitchFamily="34" charset="0"/>
              </a:rPr>
              <a:t>opis planowanych operacji przetwarzania i celów przetwarzania, w tym, gdy ma to zastosowanie – prawnie uzasadnionych interesów realizowanych przez administratora,</a:t>
            </a:r>
          </a:p>
          <a:p>
            <a:pPr marL="45720" indent="0" algn="just" fontAlgn="base">
              <a:buNone/>
            </a:pPr>
            <a:endParaRPr lang="pl-PL" sz="1600" dirty="0">
              <a:latin typeface="Arial" panose="020B0604020202020204" pitchFamily="34" charset="0"/>
              <a:cs typeface="Arial" panose="020B0604020202020204" pitchFamily="34" charset="0"/>
            </a:endParaRPr>
          </a:p>
          <a:p>
            <a:pPr marL="45720" indent="0" algn="just" fontAlgn="base">
              <a:buNone/>
            </a:pPr>
            <a:r>
              <a:rPr lang="pl-PL" sz="1600" b="1" dirty="0">
                <a:solidFill>
                  <a:srgbClr val="002060"/>
                </a:solidFill>
                <a:latin typeface="Arial" panose="020B0604020202020204" pitchFamily="34" charset="0"/>
                <a:cs typeface="Arial" panose="020B0604020202020204" pitchFamily="34" charset="0"/>
              </a:rPr>
              <a:t>Ocenę</a:t>
            </a:r>
            <a:r>
              <a:rPr lang="pl-PL" sz="1600" dirty="0">
                <a:latin typeface="Arial" panose="020B0604020202020204" pitchFamily="34" charset="0"/>
                <a:cs typeface="Arial" panose="020B0604020202020204" pitchFamily="34" charset="0"/>
              </a:rPr>
              <a:t>, czy operacje przetwarzania są niezbędne oraz proporcjonalne              w stosunku do celów przetwarzania,</a:t>
            </a:r>
          </a:p>
          <a:p>
            <a:pPr marL="45720" indent="0" algn="just" fontAlgn="base">
              <a:buNone/>
            </a:pPr>
            <a:endParaRPr lang="pl-PL" sz="1600" dirty="0">
              <a:latin typeface="Arial" panose="020B0604020202020204" pitchFamily="34" charset="0"/>
              <a:cs typeface="Arial" panose="020B0604020202020204" pitchFamily="34" charset="0"/>
            </a:endParaRPr>
          </a:p>
          <a:p>
            <a:pPr marL="45720" indent="0" algn="just" fontAlgn="base">
              <a:buNone/>
            </a:pPr>
            <a:r>
              <a:rPr lang="pl-PL" sz="1600" b="1" dirty="0">
                <a:solidFill>
                  <a:srgbClr val="002060"/>
                </a:solidFill>
                <a:latin typeface="Arial" panose="020B0604020202020204" pitchFamily="34" charset="0"/>
                <a:cs typeface="Arial" panose="020B0604020202020204" pitchFamily="34" charset="0"/>
              </a:rPr>
              <a:t>Ocenę</a:t>
            </a:r>
            <a:r>
              <a:rPr lang="pl-PL" sz="1600" dirty="0">
                <a:latin typeface="Arial" panose="020B0604020202020204" pitchFamily="34" charset="0"/>
                <a:cs typeface="Arial" panose="020B0604020202020204" pitchFamily="34" charset="0"/>
              </a:rPr>
              <a:t> ryzyka naruszenia praw lub wolności osób, których dane dotyczą, </a:t>
            </a:r>
          </a:p>
          <a:p>
            <a:pPr marL="45720" indent="0" algn="just" fontAlgn="base">
              <a:buNone/>
            </a:pPr>
            <a:endParaRPr lang="pl-PL" sz="1600" dirty="0">
              <a:latin typeface="Arial" panose="020B0604020202020204" pitchFamily="34" charset="0"/>
              <a:cs typeface="Arial" panose="020B0604020202020204" pitchFamily="34" charset="0"/>
            </a:endParaRPr>
          </a:p>
          <a:p>
            <a:pPr marL="45720" indent="0" algn="just" fontAlgn="base">
              <a:buNone/>
            </a:pPr>
            <a:r>
              <a:rPr lang="pl-PL" sz="1600" b="1" dirty="0">
                <a:solidFill>
                  <a:srgbClr val="002060"/>
                </a:solidFill>
                <a:latin typeface="Arial" panose="020B0604020202020204" pitchFamily="34" charset="0"/>
                <a:cs typeface="Arial" panose="020B0604020202020204" pitchFamily="34" charset="0"/>
              </a:rPr>
              <a:t>Informacje o środkach</a:t>
            </a:r>
            <a:r>
              <a:rPr lang="pl-PL" sz="1600" dirty="0">
                <a:latin typeface="Arial" panose="020B0604020202020204" pitchFamily="34" charset="0"/>
                <a:cs typeface="Arial" panose="020B0604020202020204" pitchFamily="34" charset="0"/>
              </a:rPr>
              <a:t> zaplanowanych w celu zaradzenia ryzyku, w tym              o zabezpieczeniach oraz środkach i mechanizmach bezpieczeństwa mających zapewnić ochronę danych osobowych i wykazać przestrzeganie RODO, z uwzględnieniem praw i prawnie uzasadnionych interesów osób, których dane dotyczą, i innych osób, których sprawa dotyczy.</a:t>
            </a:r>
          </a:p>
          <a:p>
            <a:endParaRPr lang="pl-PL" dirty="0"/>
          </a:p>
          <a:p>
            <a:pPr algn="ctr"/>
            <a:endParaRPr lang="pl-PL"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12178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629753" y="1175048"/>
            <a:ext cx="7598756" cy="5262979"/>
          </a:xfrm>
          <a:prstGeom prst="rect">
            <a:avLst/>
          </a:prstGeom>
        </p:spPr>
        <p:txBody>
          <a:bodyPr wrap="square">
            <a:spAutoFit/>
          </a:bodyPr>
          <a:lstStyle/>
          <a:p>
            <a:pPr marL="45720" indent="0" algn="ctr">
              <a:buNone/>
            </a:pPr>
            <a:r>
              <a:rPr lang="pl-PL" sz="1600" b="1" dirty="0" smtClean="0">
                <a:solidFill>
                  <a:srgbClr val="002060"/>
                </a:solidFill>
                <a:latin typeface="Arial" panose="020B0604020202020204" pitchFamily="34" charset="0"/>
                <a:cs typeface="Arial" panose="020B0604020202020204" pitchFamily="34" charset="0"/>
              </a:rPr>
              <a:t>Przydatne definicje</a:t>
            </a:r>
          </a:p>
          <a:p>
            <a:pPr marL="45720" indent="0" algn="just">
              <a:buNone/>
            </a:pPr>
            <a:endParaRPr lang="pl-PL" sz="1600" b="1" dirty="0">
              <a:latin typeface="Arial" panose="020B0604020202020204" pitchFamily="34" charset="0"/>
              <a:cs typeface="Arial" panose="020B0604020202020204" pitchFamily="34" charset="0"/>
            </a:endParaRPr>
          </a:p>
          <a:p>
            <a:pPr marL="45720" indent="0" algn="just">
              <a:buNone/>
            </a:pPr>
            <a:r>
              <a:rPr lang="pl-PL" sz="1600" b="1" dirty="0" err="1" smtClean="0">
                <a:latin typeface="Arial" panose="020B0604020202020204" pitchFamily="34" charset="0"/>
                <a:cs typeface="Arial" panose="020B0604020202020204" pitchFamily="34" charset="0"/>
              </a:rPr>
              <a:t>Anonimizacja</a:t>
            </a:r>
            <a:r>
              <a:rPr lang="pl-PL" sz="1600" dirty="0" smtClean="0">
                <a:latin typeface="Arial" panose="020B0604020202020204" pitchFamily="34" charset="0"/>
                <a:cs typeface="Arial" panose="020B0604020202020204" pitchFamily="34" charset="0"/>
              </a:rPr>
              <a:t> </a:t>
            </a:r>
            <a:r>
              <a:rPr lang="pl-PL" sz="1600" dirty="0">
                <a:latin typeface="Arial" panose="020B0604020202020204" pitchFamily="34" charset="0"/>
                <a:cs typeface="Arial" panose="020B0604020202020204" pitchFamily="34" charset="0"/>
              </a:rPr>
              <a:t>– to proces, który uniemożliwia zidentyfikowanie osoby fizycznej                      na podstawie poszczególnych (określonych) danych,</a:t>
            </a:r>
          </a:p>
          <a:p>
            <a:pPr marL="45720" indent="0" algn="just">
              <a:buNone/>
            </a:pPr>
            <a:endParaRPr lang="pl-PL" sz="1600" dirty="0">
              <a:latin typeface="Arial" panose="020B0604020202020204" pitchFamily="34" charset="0"/>
              <a:cs typeface="Arial" panose="020B0604020202020204" pitchFamily="34" charset="0"/>
            </a:endParaRPr>
          </a:p>
          <a:p>
            <a:pPr marL="45720" indent="0" algn="just">
              <a:buNone/>
            </a:pPr>
            <a:r>
              <a:rPr lang="pl-PL" sz="1600" b="1" dirty="0" err="1">
                <a:latin typeface="Arial" panose="020B0604020202020204" pitchFamily="34" charset="0"/>
                <a:cs typeface="Arial" panose="020B0604020202020204" pitchFamily="34" charset="0"/>
              </a:rPr>
              <a:t>Pseudonimizacja</a:t>
            </a:r>
            <a:r>
              <a:rPr lang="pl-PL" sz="1600" b="1" dirty="0">
                <a:latin typeface="Arial" panose="020B0604020202020204" pitchFamily="34" charset="0"/>
                <a:cs typeface="Arial" panose="020B0604020202020204" pitchFamily="34" charset="0"/>
              </a:rPr>
              <a:t> </a:t>
            </a:r>
            <a:r>
              <a:rPr lang="pl-PL" sz="1600" dirty="0">
                <a:latin typeface="Arial" panose="020B0604020202020204" pitchFamily="34" charset="0"/>
                <a:cs typeface="Arial" panose="020B0604020202020204" pitchFamily="34" charset="0"/>
              </a:rPr>
              <a:t>– to przetworzenie danych osobowych w taki sposób, by nie można ich było już przypisać konkretnej osobie bez użycia dodatkowych informacji; pod warunkiem że takie dodatkowe informacje są przechowywane osobno i są objęte technicznymi i organizacyjnymi środkami bezpieczeństwa, które uniemożliwiają ich wykorzystanie, w celu zidentyfikowania osoby fizycznej,</a:t>
            </a:r>
          </a:p>
          <a:p>
            <a:pPr marL="45720" indent="0">
              <a:buNone/>
            </a:pPr>
            <a:endParaRPr lang="pl-PL" sz="1600" dirty="0">
              <a:latin typeface="Arial" panose="020B0604020202020204" pitchFamily="34" charset="0"/>
              <a:cs typeface="Arial" panose="020B0604020202020204" pitchFamily="34" charset="0"/>
            </a:endParaRPr>
          </a:p>
          <a:p>
            <a:pPr marL="45720" indent="0" algn="just">
              <a:buNone/>
            </a:pPr>
            <a:r>
              <a:rPr lang="pl-PL" sz="1600" b="1" dirty="0">
                <a:latin typeface="Arial" panose="020B0604020202020204" pitchFamily="34" charset="0"/>
                <a:cs typeface="Arial" panose="020B0604020202020204" pitchFamily="34" charset="0"/>
              </a:rPr>
              <a:t>Profilowani</a:t>
            </a:r>
            <a:r>
              <a:rPr lang="pl-PL" sz="1600" dirty="0">
                <a:latin typeface="Arial" panose="020B0604020202020204" pitchFamily="34" charset="0"/>
                <a:cs typeface="Arial" panose="020B0604020202020204" pitchFamily="34" charset="0"/>
              </a:rPr>
              <a:t>e – to dowolna forma zautomatyzowanego przetwarzania danych osobowych, które polega na wykorzystaniu danych osobowych do oceny osoby fizycznej, w szczególności do analizy lub prognozy efektów pracy tej osoby fizycznej, jej sytuacji ekonomicznej, zdrowia, osobistych preferencji, zainteresowań, wiarygodności, zachowania,</a:t>
            </a:r>
          </a:p>
          <a:p>
            <a:pPr marL="45720" indent="0" algn="just">
              <a:buNone/>
            </a:pPr>
            <a:endParaRPr lang="pl-PL" sz="1600" dirty="0">
              <a:latin typeface="Arial" panose="020B0604020202020204" pitchFamily="34" charset="0"/>
              <a:cs typeface="Arial" panose="020B0604020202020204" pitchFamily="34" charset="0"/>
            </a:endParaRPr>
          </a:p>
          <a:p>
            <a:pPr marL="45720" indent="0" algn="just">
              <a:buNone/>
            </a:pPr>
            <a:r>
              <a:rPr lang="pl-PL" sz="1600" b="1" dirty="0">
                <a:latin typeface="Arial" panose="020B0604020202020204" pitchFamily="34" charset="0"/>
                <a:cs typeface="Arial" panose="020B0604020202020204" pitchFamily="34" charset="0"/>
              </a:rPr>
              <a:t>Zgoda </a:t>
            </a:r>
            <a:r>
              <a:rPr lang="pl-PL" sz="1600" dirty="0">
                <a:latin typeface="Arial" panose="020B0604020202020204" pitchFamily="34" charset="0"/>
                <a:cs typeface="Arial" panose="020B0604020202020204" pitchFamily="34" charset="0"/>
              </a:rPr>
              <a:t>– to dobrowolne, konkretne, świadome i jednoznaczne okazanie woli, którym osoba fizyczna, w formie oświadczenia lub wyraźnego działania potwierdzającego, przyzwala na przetwarzanie dotyczących jej danych osobowych.</a:t>
            </a:r>
          </a:p>
        </p:txBody>
      </p:sp>
    </p:spTree>
    <p:extLst>
      <p:ext uri="{BB962C8B-B14F-4D97-AF65-F5344CB8AC3E}">
        <p14:creationId xmlns:p14="http://schemas.microsoft.com/office/powerpoint/2010/main" val="15869972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827583" y="1175048"/>
            <a:ext cx="7400925" cy="4401205"/>
          </a:xfrm>
          <a:prstGeom prst="rect">
            <a:avLst/>
          </a:prstGeom>
        </p:spPr>
        <p:txBody>
          <a:bodyPr wrap="square">
            <a:spAutoFit/>
          </a:bodyPr>
          <a:lstStyle/>
          <a:p>
            <a:pPr algn="just"/>
            <a:r>
              <a:rPr lang="pl-PL" sz="1400" dirty="0">
                <a:latin typeface="Arial" panose="020B0604020202020204" pitchFamily="34" charset="0"/>
                <a:cs typeface="Arial" panose="020B0604020202020204" pitchFamily="34" charset="0"/>
              </a:rPr>
              <a:t>Z uwagi na konieczność zapewnienia przestrzegania przepisów </a:t>
            </a:r>
            <a:r>
              <a:rPr lang="pl-PL" sz="1400" dirty="0" smtClean="0">
                <a:latin typeface="Arial" panose="020B0604020202020204" pitchFamily="34" charset="0"/>
                <a:cs typeface="Arial" panose="020B0604020202020204" pitchFamily="34" charset="0"/>
              </a:rPr>
              <a:t>o </a:t>
            </a:r>
            <a:r>
              <a:rPr lang="pl-PL" sz="1400" dirty="0">
                <a:latin typeface="Arial" panose="020B0604020202020204" pitchFamily="34" charset="0"/>
                <a:cs typeface="Arial" panose="020B0604020202020204" pitchFamily="34" charset="0"/>
              </a:rPr>
              <a:t>ochronie </a:t>
            </a:r>
            <a:r>
              <a:rPr lang="pl-PL" sz="1400" dirty="0" smtClean="0">
                <a:latin typeface="Arial" panose="020B0604020202020204" pitchFamily="34" charset="0"/>
                <a:cs typeface="Arial" panose="020B0604020202020204" pitchFamily="34" charset="0"/>
              </a:rPr>
              <a:t>danych, podmioty </a:t>
            </a:r>
            <a:r>
              <a:rPr lang="pl-PL" sz="1400" dirty="0">
                <a:latin typeface="Arial" panose="020B0604020202020204" pitchFamily="34" charset="0"/>
                <a:cs typeface="Arial" panose="020B0604020202020204" pitchFamily="34" charset="0"/>
              </a:rPr>
              <a:t>w swojej działalności </a:t>
            </a:r>
            <a:r>
              <a:rPr lang="pl-PL" sz="1400" dirty="0" smtClean="0">
                <a:latin typeface="Arial" panose="020B0604020202020204" pitchFamily="34" charset="0"/>
                <a:cs typeface="Arial" panose="020B0604020202020204" pitchFamily="34" charset="0"/>
              </a:rPr>
              <a:t>winny w mojej ocenie nadal prowadzić stosowną dokumentację, w </a:t>
            </a:r>
            <a:r>
              <a:rPr lang="pl-PL" sz="1400" dirty="0">
                <a:latin typeface="Arial" panose="020B0604020202020204" pitchFamily="34" charset="0"/>
                <a:cs typeface="Arial" panose="020B0604020202020204" pitchFamily="34" charset="0"/>
              </a:rPr>
              <a:t>tym m.in. </a:t>
            </a:r>
            <a:r>
              <a:rPr lang="pl-PL" sz="1400" b="1" dirty="0">
                <a:solidFill>
                  <a:srgbClr val="FF0000"/>
                </a:solidFill>
                <a:latin typeface="Arial" panose="020B0604020202020204" pitchFamily="34" charset="0"/>
                <a:cs typeface="Arial" panose="020B0604020202020204" pitchFamily="34" charset="0"/>
              </a:rPr>
              <a:t>„</a:t>
            </a:r>
            <a:r>
              <a:rPr lang="pl-PL" sz="1400" b="1" dirty="0" smtClean="0">
                <a:solidFill>
                  <a:srgbClr val="FF0000"/>
                </a:solidFill>
                <a:latin typeface="Arial" panose="020B0604020202020204" pitchFamily="34" charset="0"/>
                <a:cs typeface="Arial" panose="020B0604020202020204" pitchFamily="34" charset="0"/>
              </a:rPr>
              <a:t>Politykę </a:t>
            </a:r>
            <a:r>
              <a:rPr lang="pl-PL" sz="1400" b="1" dirty="0">
                <a:solidFill>
                  <a:srgbClr val="FF0000"/>
                </a:solidFill>
                <a:latin typeface="Arial" panose="020B0604020202020204" pitchFamily="34" charset="0"/>
                <a:cs typeface="Arial" panose="020B0604020202020204" pitchFamily="34" charset="0"/>
              </a:rPr>
              <a:t>bezpieczeństwa przetwarzania danych osobowych” </a:t>
            </a:r>
            <a:r>
              <a:rPr lang="pl-PL" sz="1400" dirty="0">
                <a:latin typeface="Arial" panose="020B0604020202020204" pitchFamily="34" charset="0"/>
                <a:cs typeface="Arial" panose="020B0604020202020204" pitchFamily="34" charset="0"/>
              </a:rPr>
              <a:t>i</a:t>
            </a:r>
            <a:r>
              <a:rPr lang="pl-PL" sz="1400" dirty="0">
                <a:solidFill>
                  <a:srgbClr val="FF0000"/>
                </a:solidFill>
                <a:latin typeface="Arial" panose="020B0604020202020204" pitchFamily="34" charset="0"/>
                <a:cs typeface="Arial" panose="020B0604020202020204" pitchFamily="34" charset="0"/>
              </a:rPr>
              <a:t> </a:t>
            </a:r>
            <a:r>
              <a:rPr lang="pl-PL" sz="1400" b="1" dirty="0">
                <a:solidFill>
                  <a:srgbClr val="FF0000"/>
                </a:solidFill>
                <a:latin typeface="Arial" panose="020B0604020202020204" pitchFamily="34" charset="0"/>
                <a:cs typeface="Arial" panose="020B0604020202020204" pitchFamily="34" charset="0"/>
              </a:rPr>
              <a:t>„</a:t>
            </a:r>
            <a:r>
              <a:rPr lang="pl-PL" sz="1400" b="1" dirty="0" smtClean="0">
                <a:solidFill>
                  <a:srgbClr val="FF0000"/>
                </a:solidFill>
                <a:latin typeface="Arial" panose="020B0604020202020204" pitchFamily="34" charset="0"/>
                <a:cs typeface="Arial" panose="020B0604020202020204" pitchFamily="34" charset="0"/>
              </a:rPr>
              <a:t>Instrukcję </a:t>
            </a:r>
            <a:r>
              <a:rPr lang="pl-PL" sz="1400" b="1" dirty="0">
                <a:solidFill>
                  <a:srgbClr val="FF0000"/>
                </a:solidFill>
                <a:latin typeface="Arial" panose="020B0604020202020204" pitchFamily="34" charset="0"/>
                <a:cs typeface="Arial" panose="020B0604020202020204" pitchFamily="34" charset="0"/>
              </a:rPr>
              <a:t>zarządzania systemem informatycznym”</a:t>
            </a:r>
            <a:r>
              <a:rPr lang="pl-PL" sz="1400" dirty="0">
                <a:solidFill>
                  <a:srgbClr val="FF0000"/>
                </a:solidFill>
                <a:latin typeface="Arial" panose="020B0604020202020204" pitchFamily="34" charset="0"/>
                <a:cs typeface="Arial" panose="020B0604020202020204" pitchFamily="34" charset="0"/>
              </a:rPr>
              <a:t>, </a:t>
            </a:r>
            <a:r>
              <a:rPr lang="pl-PL" sz="1400" dirty="0" smtClean="0">
                <a:latin typeface="Arial" panose="020B0604020202020204" pitchFamily="34" charset="0"/>
                <a:cs typeface="Arial" panose="020B0604020202020204" pitchFamily="34" charset="0"/>
              </a:rPr>
              <a:t>zawierające </a:t>
            </a:r>
            <a:r>
              <a:rPr lang="pl-PL" sz="1400" dirty="0">
                <a:latin typeface="Arial" panose="020B0604020202020204" pitchFamily="34" charset="0"/>
                <a:cs typeface="Arial" panose="020B0604020202020204" pitchFamily="34" charset="0"/>
              </a:rPr>
              <a:t>odpowiednie rozwiązania  proceduralne związane z przetwarzaniem danych, w tym m.in. dot. wydawania upoważnień do przetwarzania danych, postępowania w przypadku incydentów, ustalania haseł dostępu, czy też pracy w systemie informatycznym</a:t>
            </a:r>
            <a:r>
              <a:rPr lang="pl-PL" sz="1400" dirty="0" smtClean="0">
                <a:latin typeface="Arial" panose="020B0604020202020204" pitchFamily="34" charset="0"/>
                <a:cs typeface="Arial" panose="020B0604020202020204" pitchFamily="34" charset="0"/>
              </a:rPr>
              <a:t>. Wśród </a:t>
            </a:r>
            <a:r>
              <a:rPr lang="pl-PL" sz="1400" dirty="0">
                <a:latin typeface="Arial" panose="020B0604020202020204" pitchFamily="34" charset="0"/>
                <a:cs typeface="Arial" panose="020B0604020202020204" pitchFamily="34" charset="0"/>
              </a:rPr>
              <a:t>podstawowych elementów „Polityki bezpieczeństwa przetwarzania danych osobowych” na uwagę zasługują dwa spośród nich: </a:t>
            </a:r>
            <a:r>
              <a:rPr lang="pl-PL" sz="1400" b="1" i="1" dirty="0">
                <a:solidFill>
                  <a:srgbClr val="FF0000"/>
                </a:solidFill>
                <a:latin typeface="Arial" panose="020B0604020202020204" pitchFamily="34" charset="0"/>
                <a:cs typeface="Arial" panose="020B0604020202020204" pitchFamily="34" charset="0"/>
              </a:rPr>
              <a:t>„polityka kluczy” </a:t>
            </a:r>
            <a:r>
              <a:rPr lang="pl-PL" sz="1400" dirty="0">
                <a:latin typeface="Arial" panose="020B0604020202020204" pitchFamily="34" charset="0"/>
                <a:cs typeface="Arial" panose="020B0604020202020204" pitchFamily="34" charset="0"/>
              </a:rPr>
              <a:t>i </a:t>
            </a:r>
            <a:r>
              <a:rPr lang="pl-PL" sz="1400" b="1" i="1" dirty="0">
                <a:solidFill>
                  <a:srgbClr val="FF0000"/>
                </a:solidFill>
                <a:latin typeface="Arial" panose="020B0604020202020204" pitchFamily="34" charset="0"/>
                <a:cs typeface="Arial" panose="020B0604020202020204" pitchFamily="34" charset="0"/>
              </a:rPr>
              <a:t>„polityka czystego biurka</a:t>
            </a:r>
            <a:r>
              <a:rPr lang="pl-PL" sz="1400" dirty="0">
                <a:solidFill>
                  <a:srgbClr val="FF0000"/>
                </a:solidFill>
                <a:latin typeface="Arial" panose="020B0604020202020204" pitchFamily="34" charset="0"/>
                <a:cs typeface="Arial" panose="020B0604020202020204" pitchFamily="34" charset="0"/>
              </a:rPr>
              <a:t>”.</a:t>
            </a:r>
          </a:p>
          <a:p>
            <a:pPr algn="just"/>
            <a:endParaRPr lang="pl-PL" sz="1400" dirty="0">
              <a:latin typeface="Arial" panose="020B0604020202020204" pitchFamily="34" charset="0"/>
              <a:cs typeface="Arial" panose="020B0604020202020204" pitchFamily="34" charset="0"/>
            </a:endParaRPr>
          </a:p>
          <a:p>
            <a:pPr algn="just"/>
            <a:r>
              <a:rPr lang="pl-PL" sz="1400" b="1" dirty="0">
                <a:latin typeface="Arial" panose="020B0604020202020204" pitchFamily="34" charset="0"/>
                <a:cs typeface="Arial" panose="020B0604020202020204" pitchFamily="34" charset="0"/>
              </a:rPr>
              <a:t>„Polityka kluczy</a:t>
            </a:r>
            <a:r>
              <a:rPr lang="pl-PL" sz="1400" dirty="0">
                <a:latin typeface="Arial" panose="020B0604020202020204" pitchFamily="34" charset="0"/>
                <a:cs typeface="Arial" panose="020B0604020202020204" pitchFamily="34" charset="0"/>
              </a:rPr>
              <a:t>”, wiąże się nierozłącznie z ustalonymi w podmiocie zasadami </a:t>
            </a:r>
            <a:r>
              <a:rPr lang="pl-PL" sz="1400" dirty="0" smtClean="0">
                <a:latin typeface="Arial" panose="020B0604020202020204" pitchFamily="34" charset="0"/>
                <a:cs typeface="Arial" panose="020B0604020202020204" pitchFamily="34" charset="0"/>
              </a:rPr>
              <a:t>składowania i </a:t>
            </a:r>
            <a:r>
              <a:rPr lang="pl-PL" sz="1400" dirty="0">
                <a:latin typeface="Arial" panose="020B0604020202020204" pitchFamily="34" charset="0"/>
                <a:cs typeface="Arial" panose="020B0604020202020204" pitchFamily="34" charset="0"/>
              </a:rPr>
              <a:t>postępowania z kluczami do poszczególnych pomieszczeń tworzących obszar przetwarzania danych osobowych. Podmiot  określając swoje zasady w tym zakresie powinien uwzględnić wszystkie aspekty swojej działalności (czas pracy, miejsca obszaru przetwarzania, osoby upoważnione do otwierania i zamykania podmiotu, miejsce składowania kluczy i dostępu do nich, itp.)</a:t>
            </a:r>
          </a:p>
          <a:p>
            <a:pPr algn="just"/>
            <a:endParaRPr lang="pl-PL" sz="1400" dirty="0">
              <a:latin typeface="Arial" panose="020B0604020202020204" pitchFamily="34" charset="0"/>
              <a:cs typeface="Arial" panose="020B0604020202020204" pitchFamily="34" charset="0"/>
            </a:endParaRPr>
          </a:p>
          <a:p>
            <a:pPr algn="just"/>
            <a:r>
              <a:rPr lang="pl-PL" sz="1400" b="1" dirty="0">
                <a:latin typeface="Arial" panose="020B0604020202020204" pitchFamily="34" charset="0"/>
                <a:cs typeface="Arial" panose="020B0604020202020204" pitchFamily="34" charset="0"/>
              </a:rPr>
              <a:t>„Polityka czystego biurka” </a:t>
            </a:r>
            <a:r>
              <a:rPr lang="pl-PL" sz="1400" dirty="0">
                <a:latin typeface="Arial" panose="020B0604020202020204" pitchFamily="34" charset="0"/>
                <a:cs typeface="Arial" panose="020B0604020202020204" pitchFamily="34" charset="0"/>
              </a:rPr>
              <a:t>tj. nie pozostawiania dokumentów z danymi osobowymi podczas nieobecności przy stanowisku pracy, w celu redukcji ryzyka nieautoryzowanego i nieuprawnionego dostępu lub uszkodzenia danych osobowych. </a:t>
            </a:r>
          </a:p>
        </p:txBody>
      </p:sp>
    </p:spTree>
    <p:extLst>
      <p:ext uri="{BB962C8B-B14F-4D97-AF65-F5344CB8AC3E}">
        <p14:creationId xmlns:p14="http://schemas.microsoft.com/office/powerpoint/2010/main" val="3859858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rostokąt 4"/>
          <p:cNvSpPr/>
          <p:nvPr/>
        </p:nvSpPr>
        <p:spPr>
          <a:xfrm>
            <a:off x="629753" y="1127423"/>
            <a:ext cx="7598756" cy="5109091"/>
          </a:xfrm>
          <a:prstGeom prst="rect">
            <a:avLst/>
          </a:prstGeom>
        </p:spPr>
        <p:txBody>
          <a:bodyPr wrap="square">
            <a:spAutoFit/>
          </a:bodyPr>
          <a:lstStyle/>
          <a:p>
            <a:pPr lvl="0" algn="ctr"/>
            <a:r>
              <a:rPr lang="pl-PL" sz="2400" b="1" dirty="0" smtClean="0">
                <a:latin typeface="Arial" panose="020B0604020202020204" pitchFamily="34" charset="0"/>
                <a:cs typeface="Arial" panose="020B0604020202020204" pitchFamily="34" charset="0"/>
              </a:rPr>
              <a:t>Część II – warsztatowa </a:t>
            </a:r>
          </a:p>
          <a:p>
            <a:pPr lvl="0"/>
            <a:endParaRPr lang="pl-PL" dirty="0"/>
          </a:p>
          <a:p>
            <a:pPr lvl="0" algn="ctr"/>
            <a:r>
              <a:rPr lang="pl-PL" sz="1600" b="1" dirty="0" smtClean="0">
                <a:solidFill>
                  <a:srgbClr val="002060"/>
                </a:solidFill>
                <a:latin typeface="Arial" panose="020B0604020202020204" pitchFamily="34" charset="0"/>
                <a:cs typeface="Arial" panose="020B0604020202020204" pitchFamily="34" charset="0"/>
              </a:rPr>
              <a:t>Elementy </a:t>
            </a:r>
            <a:r>
              <a:rPr lang="pl-PL" sz="1600" b="1" i="1" dirty="0" smtClean="0">
                <a:solidFill>
                  <a:srgbClr val="002060"/>
                </a:solidFill>
                <a:latin typeface="Arial" panose="020B0604020202020204" pitchFamily="34" charset="0"/>
                <a:cs typeface="Arial" panose="020B0604020202020204" pitchFamily="34" charset="0"/>
              </a:rPr>
              <a:t>„Polityki bezpieczeństwa przetwarzania danych osobowych”.</a:t>
            </a:r>
          </a:p>
          <a:p>
            <a:pPr lvl="0"/>
            <a:endParaRPr lang="pl-PL" sz="1600" dirty="0">
              <a:latin typeface="Arial" panose="020B0604020202020204" pitchFamily="34" charset="0"/>
              <a:cs typeface="Arial" panose="020B0604020202020204" pitchFamily="34" charset="0"/>
            </a:endParaRPr>
          </a:p>
          <a:p>
            <a:pPr lvl="0"/>
            <a:r>
              <a:rPr lang="pl-PL" dirty="0" smtClean="0">
                <a:latin typeface="Arial" panose="020B0604020202020204" pitchFamily="34" charset="0"/>
                <a:cs typeface="Arial" panose="020B0604020202020204" pitchFamily="34" charset="0"/>
              </a:rPr>
              <a:t>1. Postanowienia </a:t>
            </a:r>
            <a:r>
              <a:rPr lang="pl-PL" dirty="0">
                <a:latin typeface="Arial" panose="020B0604020202020204" pitchFamily="34" charset="0"/>
                <a:cs typeface="Arial" panose="020B0604020202020204" pitchFamily="34" charset="0"/>
              </a:rPr>
              <a:t>ogólne</a:t>
            </a:r>
            <a:r>
              <a:rPr lang="pl-PL" dirty="0" smtClean="0">
                <a:latin typeface="Arial" panose="020B0604020202020204" pitchFamily="34" charset="0"/>
                <a:cs typeface="Arial" panose="020B0604020202020204" pitchFamily="34" charset="0"/>
              </a:rPr>
              <a:t>. </a:t>
            </a:r>
            <a:endParaRPr lang="pl-PL" dirty="0">
              <a:latin typeface="Arial" panose="020B0604020202020204" pitchFamily="34" charset="0"/>
              <a:cs typeface="Arial" panose="020B0604020202020204" pitchFamily="34" charset="0"/>
            </a:endParaRPr>
          </a:p>
          <a:p>
            <a:pPr lvl="0"/>
            <a:r>
              <a:rPr lang="pl-PL" dirty="0" smtClean="0">
                <a:latin typeface="Arial" panose="020B0604020202020204" pitchFamily="34" charset="0"/>
                <a:cs typeface="Arial" panose="020B0604020202020204" pitchFamily="34" charset="0"/>
              </a:rPr>
              <a:t>2</a:t>
            </a:r>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Definicje.</a:t>
            </a:r>
          </a:p>
          <a:p>
            <a:pPr lvl="0"/>
            <a:r>
              <a:rPr lang="pl-PL" dirty="0" smtClean="0">
                <a:latin typeface="Arial" panose="020B0604020202020204" pitchFamily="34" charset="0"/>
                <a:cs typeface="Arial" panose="020B0604020202020204" pitchFamily="34" charset="0"/>
              </a:rPr>
              <a:t>3</a:t>
            </a:r>
            <a:r>
              <a:rPr lang="pl-PL" dirty="0">
                <a:latin typeface="Arial" panose="020B0604020202020204" pitchFamily="34" charset="0"/>
                <a:cs typeface="Arial" panose="020B0604020202020204" pitchFamily="34" charset="0"/>
              </a:rPr>
              <a:t>. Zakres </a:t>
            </a:r>
            <a:r>
              <a:rPr lang="pl-PL" dirty="0" smtClean="0">
                <a:latin typeface="Arial" panose="020B0604020202020204" pitchFamily="34" charset="0"/>
                <a:cs typeface="Arial" panose="020B0604020202020204" pitchFamily="34" charset="0"/>
              </a:rPr>
              <a:t>stosowania.</a:t>
            </a:r>
          </a:p>
          <a:p>
            <a:pPr lvl="0"/>
            <a:r>
              <a:rPr lang="pl-PL" dirty="0" smtClean="0">
                <a:latin typeface="Arial" panose="020B0604020202020204" pitchFamily="34" charset="0"/>
                <a:cs typeface="Arial" panose="020B0604020202020204" pitchFamily="34" charset="0"/>
              </a:rPr>
              <a:t>4</a:t>
            </a:r>
            <a:r>
              <a:rPr lang="pl-PL" dirty="0">
                <a:latin typeface="Arial" panose="020B0604020202020204" pitchFamily="34" charset="0"/>
                <a:cs typeface="Arial" panose="020B0604020202020204" pitchFamily="34" charset="0"/>
              </a:rPr>
              <a:t>. Rejestr czynności przetwarzania danych </a:t>
            </a:r>
            <a:r>
              <a:rPr lang="pl-PL" dirty="0" smtClean="0">
                <a:latin typeface="Arial" panose="020B0604020202020204" pitchFamily="34" charset="0"/>
                <a:cs typeface="Arial" panose="020B0604020202020204" pitchFamily="34" charset="0"/>
              </a:rPr>
              <a:t>osobowych</a:t>
            </a:r>
            <a:r>
              <a:rPr lang="pl-PL" dirty="0">
                <a:latin typeface="Arial" panose="020B0604020202020204" pitchFamily="34" charset="0"/>
                <a:cs typeface="Arial" panose="020B0604020202020204" pitchFamily="34" charset="0"/>
              </a:rPr>
              <a:t>.</a:t>
            </a:r>
            <a:r>
              <a:rPr lang="pl-PL" dirty="0" smtClean="0">
                <a:latin typeface="Arial" panose="020B0604020202020204" pitchFamily="34" charset="0"/>
                <a:cs typeface="Arial" panose="020B0604020202020204" pitchFamily="34" charset="0"/>
              </a:rPr>
              <a:t> </a:t>
            </a:r>
            <a:endParaRPr lang="pl-PL" dirty="0">
              <a:latin typeface="Arial" panose="020B0604020202020204" pitchFamily="34" charset="0"/>
              <a:cs typeface="Arial" panose="020B0604020202020204" pitchFamily="34" charset="0"/>
            </a:endParaRPr>
          </a:p>
          <a:p>
            <a:pPr lvl="0"/>
            <a:r>
              <a:rPr lang="pl-PL" dirty="0" smtClean="0">
                <a:latin typeface="Arial" panose="020B0604020202020204" pitchFamily="34" charset="0"/>
                <a:cs typeface="Arial" panose="020B0604020202020204" pitchFamily="34" charset="0"/>
              </a:rPr>
              <a:t>5</a:t>
            </a:r>
            <a:r>
              <a:rPr lang="pl-PL" dirty="0">
                <a:latin typeface="Arial" panose="020B0604020202020204" pitchFamily="34" charset="0"/>
                <a:cs typeface="Arial" panose="020B0604020202020204" pitchFamily="34" charset="0"/>
              </a:rPr>
              <a:t>. Wykaz budynku, pomieszczeń i stref przetwarzania danych </a:t>
            </a:r>
            <a:r>
              <a:rPr lang="pl-PL" dirty="0" smtClean="0">
                <a:latin typeface="Arial" panose="020B0604020202020204" pitchFamily="34" charset="0"/>
                <a:cs typeface="Arial" panose="020B0604020202020204" pitchFamily="34" charset="0"/>
              </a:rPr>
              <a:t> </a:t>
            </a:r>
          </a:p>
          <a:p>
            <a:pPr lvl="0"/>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   osobowych</a:t>
            </a:r>
            <a:r>
              <a:rPr lang="pl-PL" dirty="0">
                <a:latin typeface="Arial" panose="020B0604020202020204" pitchFamily="34" charset="0"/>
                <a:cs typeface="Arial" panose="020B0604020202020204" pitchFamily="34" charset="0"/>
              </a:rPr>
              <a:t>.</a:t>
            </a:r>
          </a:p>
          <a:p>
            <a:pPr lvl="0"/>
            <a:r>
              <a:rPr lang="pl-PL" dirty="0" smtClean="0">
                <a:latin typeface="Arial" panose="020B0604020202020204" pitchFamily="34" charset="0"/>
                <a:cs typeface="Arial" panose="020B0604020202020204" pitchFamily="34" charset="0"/>
              </a:rPr>
              <a:t>6</a:t>
            </a:r>
            <a:r>
              <a:rPr lang="pl-PL" b="1" dirty="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Realizacja zadań w zakresie ochrony danych </a:t>
            </a:r>
            <a:r>
              <a:rPr lang="pl-PL" dirty="0" smtClean="0">
                <a:latin typeface="Arial" panose="020B0604020202020204" pitchFamily="34" charset="0"/>
                <a:cs typeface="Arial" panose="020B0604020202020204" pitchFamily="34" charset="0"/>
              </a:rPr>
              <a:t>osobowych</a:t>
            </a:r>
            <a:r>
              <a:rPr lang="pl-PL" dirty="0">
                <a:latin typeface="Arial" panose="020B0604020202020204" pitchFamily="34" charset="0"/>
                <a:cs typeface="Arial" panose="020B0604020202020204" pitchFamily="34" charset="0"/>
              </a:rPr>
              <a:t>.</a:t>
            </a:r>
          </a:p>
          <a:p>
            <a:pPr lvl="0"/>
            <a:r>
              <a:rPr lang="pl-PL" dirty="0" smtClean="0">
                <a:latin typeface="Arial" panose="020B0604020202020204" pitchFamily="34" charset="0"/>
                <a:cs typeface="Arial" panose="020B0604020202020204" pitchFamily="34" charset="0"/>
              </a:rPr>
              <a:t>7</a:t>
            </a:r>
            <a:r>
              <a:rPr lang="pl-PL" dirty="0">
                <a:latin typeface="Arial" panose="020B0604020202020204" pitchFamily="34" charset="0"/>
                <a:cs typeface="Arial" panose="020B0604020202020204" pitchFamily="34" charset="0"/>
              </a:rPr>
              <a:t>. Środki techniczne i organizacyjne zabezpieczenia danych osobowych</a:t>
            </a:r>
            <a:r>
              <a:rPr lang="pl-PL" dirty="0" smtClean="0">
                <a:latin typeface="Arial" panose="020B0604020202020204" pitchFamily="34" charset="0"/>
                <a:cs typeface="Arial" panose="020B0604020202020204" pitchFamily="34" charset="0"/>
              </a:rPr>
              <a:t>.</a:t>
            </a:r>
            <a:endParaRPr lang="pl-PL" dirty="0">
              <a:latin typeface="Arial" panose="020B0604020202020204" pitchFamily="34" charset="0"/>
              <a:cs typeface="Arial" panose="020B0604020202020204" pitchFamily="34" charset="0"/>
            </a:endParaRPr>
          </a:p>
          <a:p>
            <a:pPr lvl="0"/>
            <a:r>
              <a:rPr lang="pl-PL" dirty="0" smtClean="0">
                <a:latin typeface="Arial" panose="020B0604020202020204" pitchFamily="34" charset="0"/>
                <a:cs typeface="Arial" panose="020B0604020202020204" pitchFamily="34" charset="0"/>
              </a:rPr>
              <a:t>8</a:t>
            </a:r>
            <a:r>
              <a:rPr lang="pl-PL" dirty="0">
                <a:latin typeface="Arial" panose="020B0604020202020204" pitchFamily="34" charset="0"/>
                <a:cs typeface="Arial" panose="020B0604020202020204" pitchFamily="34" charset="0"/>
              </a:rPr>
              <a:t>. Dokumentowanie wykazów, upoważnienia oraz zakres </a:t>
            </a:r>
            <a:endParaRPr lang="pl-PL" dirty="0" smtClean="0">
              <a:latin typeface="Arial" panose="020B0604020202020204" pitchFamily="34" charset="0"/>
              <a:cs typeface="Arial" panose="020B0604020202020204" pitchFamily="34" charset="0"/>
            </a:endParaRPr>
          </a:p>
          <a:p>
            <a:pPr lvl="0"/>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   odpowiedzialności </a:t>
            </a:r>
            <a:r>
              <a:rPr lang="pl-PL" dirty="0">
                <a:latin typeface="Arial" panose="020B0604020202020204" pitchFamily="34" charset="0"/>
                <a:cs typeface="Arial" panose="020B0604020202020204" pitchFamily="34" charset="0"/>
              </a:rPr>
              <a:t>użytkownika </a:t>
            </a:r>
            <a:r>
              <a:rPr lang="pl-PL" dirty="0" smtClean="0">
                <a:latin typeface="Arial" panose="020B0604020202020204" pitchFamily="34" charset="0"/>
                <a:cs typeface="Arial" panose="020B0604020202020204" pitchFamily="34" charset="0"/>
              </a:rPr>
              <a:t>systemu</a:t>
            </a:r>
            <a:r>
              <a:rPr lang="pl-PL" dirty="0">
                <a:latin typeface="Arial" panose="020B0604020202020204" pitchFamily="34" charset="0"/>
                <a:cs typeface="Arial" panose="020B0604020202020204" pitchFamily="34" charset="0"/>
              </a:rPr>
              <a:t>.</a:t>
            </a:r>
          </a:p>
          <a:p>
            <a:pPr lvl="0"/>
            <a:r>
              <a:rPr lang="pl-PL" dirty="0" smtClean="0">
                <a:latin typeface="Arial" panose="020B0604020202020204" pitchFamily="34" charset="0"/>
                <a:cs typeface="Arial" panose="020B0604020202020204" pitchFamily="34" charset="0"/>
              </a:rPr>
              <a:t>9</a:t>
            </a:r>
            <a:r>
              <a:rPr lang="pl-PL" dirty="0">
                <a:latin typeface="Arial" panose="020B0604020202020204" pitchFamily="34" charset="0"/>
                <a:cs typeface="Arial" panose="020B0604020202020204" pitchFamily="34" charset="0"/>
              </a:rPr>
              <a:t>. Procedury dotyczące wydruków, karotek i dokumentów papierowych – </a:t>
            </a:r>
            <a:endParaRPr lang="pl-PL" dirty="0" smtClean="0">
              <a:latin typeface="Arial" panose="020B0604020202020204" pitchFamily="34" charset="0"/>
              <a:cs typeface="Arial" panose="020B0604020202020204" pitchFamily="34" charset="0"/>
            </a:endParaRPr>
          </a:p>
          <a:p>
            <a:pPr lvl="0"/>
            <a:r>
              <a:rPr lang="pl-PL" i="1" dirty="0">
                <a:latin typeface="Arial" panose="020B0604020202020204" pitchFamily="34" charset="0"/>
                <a:cs typeface="Arial" panose="020B0604020202020204" pitchFamily="34" charset="0"/>
              </a:rPr>
              <a:t> </a:t>
            </a:r>
            <a:r>
              <a:rPr lang="pl-PL" i="1" dirty="0" smtClean="0">
                <a:latin typeface="Arial" panose="020B0604020202020204" pitchFamily="34" charset="0"/>
                <a:cs typeface="Arial" panose="020B0604020202020204" pitchFamily="34" charset="0"/>
              </a:rPr>
              <a:t>   „Polityka kluczy”.</a:t>
            </a:r>
          </a:p>
          <a:p>
            <a:pPr lvl="0"/>
            <a:r>
              <a:rPr lang="pl-PL" dirty="0">
                <a:latin typeface="Arial" panose="020B0604020202020204" pitchFamily="34" charset="0"/>
                <a:cs typeface="Arial" panose="020B0604020202020204" pitchFamily="34" charset="0"/>
              </a:rPr>
              <a:t>1</a:t>
            </a:r>
            <a:r>
              <a:rPr lang="pl-PL" dirty="0" smtClean="0">
                <a:latin typeface="Arial" panose="020B0604020202020204" pitchFamily="34" charset="0"/>
                <a:cs typeface="Arial" panose="020B0604020202020204" pitchFamily="34" charset="0"/>
              </a:rPr>
              <a:t>0</a:t>
            </a:r>
            <a:r>
              <a:rPr lang="pl-PL" dirty="0">
                <a:latin typeface="Arial" panose="020B0604020202020204" pitchFamily="34" charset="0"/>
                <a:cs typeface="Arial" panose="020B0604020202020204" pitchFamily="34" charset="0"/>
              </a:rPr>
              <a:t>. Procedura dotycząca udostępniania danych </a:t>
            </a:r>
            <a:r>
              <a:rPr lang="pl-PL" dirty="0" smtClean="0">
                <a:latin typeface="Arial" panose="020B0604020202020204" pitchFamily="34" charset="0"/>
                <a:cs typeface="Arial" panose="020B0604020202020204" pitchFamily="34" charset="0"/>
              </a:rPr>
              <a:t>osobowych</a:t>
            </a:r>
            <a:r>
              <a:rPr lang="pl-PL" dirty="0">
                <a:latin typeface="Arial" panose="020B0604020202020204" pitchFamily="34" charset="0"/>
                <a:cs typeface="Arial" panose="020B0604020202020204" pitchFamily="34" charset="0"/>
              </a:rPr>
              <a:t>.</a:t>
            </a:r>
          </a:p>
          <a:p>
            <a:pPr lvl="0"/>
            <a:r>
              <a:rPr lang="pl-PL" dirty="0" smtClean="0">
                <a:latin typeface="Arial" panose="020B0604020202020204" pitchFamily="34" charset="0"/>
                <a:cs typeface="Arial" panose="020B0604020202020204" pitchFamily="34" charset="0"/>
              </a:rPr>
              <a:t>11</a:t>
            </a:r>
            <a:r>
              <a:rPr lang="pl-PL" dirty="0">
                <a:latin typeface="Arial" panose="020B0604020202020204" pitchFamily="34" charset="0"/>
                <a:cs typeface="Arial" panose="020B0604020202020204" pitchFamily="34" charset="0"/>
              </a:rPr>
              <a:t>. </a:t>
            </a:r>
            <a:r>
              <a:rPr lang="pl-PL" i="1" dirty="0" smtClean="0">
                <a:latin typeface="Arial" panose="020B0604020202020204" pitchFamily="34" charset="0"/>
                <a:cs typeface="Arial" panose="020B0604020202020204" pitchFamily="34" charset="0"/>
              </a:rPr>
              <a:t>„Polityka czystego biurka”.</a:t>
            </a:r>
            <a:endParaRPr lang="pl-PL"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20023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a:spLocks noChangeArrowheads="1"/>
          </p:cNvSpPr>
          <p:nvPr/>
        </p:nvSpPr>
        <p:spPr bwMode="auto">
          <a:xfrm>
            <a:off x="0" y="-3478995"/>
            <a:ext cx="923104" cy="7415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457056" rIns="457056" bIns="485622" numCol="1" anchor="ctr" anchorCtr="0" compatLnSpc="1">
            <a:prstTxWarp prst="textNoShape">
              <a:avLst/>
            </a:prstTxWarp>
            <a:spAutoFit/>
          </a:bodyPr>
          <a:lstStyle>
            <a:lvl1pPr fontAlgn="base">
              <a:spcBef>
                <a:spcPct val="0"/>
              </a:spcBef>
              <a:spcAft>
                <a:spcPct val="0"/>
              </a:spcAft>
              <a:tabLst>
                <a:tab pos="279400" algn="l"/>
                <a:tab pos="6638925" algn="r"/>
              </a:tabLst>
              <a:defRPr>
                <a:solidFill>
                  <a:schemeClr val="tx1"/>
                </a:solidFill>
                <a:latin typeface="Arial" pitchFamily="34" charset="0"/>
                <a:cs typeface="Arial" pitchFamily="34" charset="0"/>
              </a:defRPr>
            </a:lvl1pPr>
            <a:lvl2pPr fontAlgn="base">
              <a:spcBef>
                <a:spcPct val="0"/>
              </a:spcBef>
              <a:spcAft>
                <a:spcPct val="0"/>
              </a:spcAft>
              <a:tabLst>
                <a:tab pos="279400" algn="l"/>
                <a:tab pos="6638925" algn="r"/>
              </a:tabLst>
              <a:defRPr>
                <a:solidFill>
                  <a:schemeClr val="tx1"/>
                </a:solidFill>
                <a:latin typeface="Arial" pitchFamily="34" charset="0"/>
                <a:cs typeface="Arial" pitchFamily="34" charset="0"/>
              </a:defRPr>
            </a:lvl2pPr>
            <a:lvl3pPr fontAlgn="base">
              <a:spcBef>
                <a:spcPct val="0"/>
              </a:spcBef>
              <a:spcAft>
                <a:spcPct val="0"/>
              </a:spcAft>
              <a:tabLst>
                <a:tab pos="279400" algn="l"/>
                <a:tab pos="6638925" algn="r"/>
              </a:tabLst>
              <a:defRPr>
                <a:solidFill>
                  <a:schemeClr val="tx1"/>
                </a:solidFill>
                <a:latin typeface="Arial" pitchFamily="34" charset="0"/>
                <a:cs typeface="Arial" pitchFamily="34" charset="0"/>
              </a:defRPr>
            </a:lvl3pPr>
            <a:lvl4pPr fontAlgn="base">
              <a:spcBef>
                <a:spcPct val="0"/>
              </a:spcBef>
              <a:spcAft>
                <a:spcPct val="0"/>
              </a:spcAft>
              <a:tabLst>
                <a:tab pos="279400" algn="l"/>
                <a:tab pos="6638925" algn="r"/>
              </a:tabLst>
              <a:defRPr>
                <a:solidFill>
                  <a:schemeClr val="tx1"/>
                </a:solidFill>
                <a:latin typeface="Arial" pitchFamily="34" charset="0"/>
                <a:cs typeface="Arial" pitchFamily="34" charset="0"/>
              </a:defRPr>
            </a:lvl4pPr>
            <a:lvl5pPr fontAlgn="base">
              <a:spcBef>
                <a:spcPct val="0"/>
              </a:spcBef>
              <a:spcAft>
                <a:spcPct val="0"/>
              </a:spcAft>
              <a:tabLst>
                <a:tab pos="279400" algn="l"/>
                <a:tab pos="6638925" algn="r"/>
              </a:tabLst>
              <a:defRPr>
                <a:solidFill>
                  <a:schemeClr val="tx1"/>
                </a:solidFill>
                <a:latin typeface="Arial" pitchFamily="34" charset="0"/>
                <a:cs typeface="Arial" pitchFamily="34" charset="0"/>
              </a:defRPr>
            </a:lvl5pPr>
            <a:lvl6pPr fontAlgn="base">
              <a:spcBef>
                <a:spcPct val="0"/>
              </a:spcBef>
              <a:spcAft>
                <a:spcPct val="0"/>
              </a:spcAft>
              <a:tabLst>
                <a:tab pos="279400" algn="l"/>
                <a:tab pos="6638925" algn="r"/>
              </a:tabLst>
              <a:defRPr>
                <a:solidFill>
                  <a:schemeClr val="tx1"/>
                </a:solidFill>
                <a:latin typeface="Arial" pitchFamily="34" charset="0"/>
                <a:cs typeface="Arial" pitchFamily="34" charset="0"/>
              </a:defRPr>
            </a:lvl6pPr>
            <a:lvl7pPr fontAlgn="base">
              <a:spcBef>
                <a:spcPct val="0"/>
              </a:spcBef>
              <a:spcAft>
                <a:spcPct val="0"/>
              </a:spcAft>
              <a:tabLst>
                <a:tab pos="279400" algn="l"/>
                <a:tab pos="6638925" algn="r"/>
              </a:tabLst>
              <a:defRPr>
                <a:solidFill>
                  <a:schemeClr val="tx1"/>
                </a:solidFill>
                <a:latin typeface="Arial" pitchFamily="34" charset="0"/>
                <a:cs typeface="Arial" pitchFamily="34" charset="0"/>
              </a:defRPr>
            </a:lvl7pPr>
            <a:lvl8pPr fontAlgn="base">
              <a:spcBef>
                <a:spcPct val="0"/>
              </a:spcBef>
              <a:spcAft>
                <a:spcPct val="0"/>
              </a:spcAft>
              <a:tabLst>
                <a:tab pos="279400" algn="l"/>
                <a:tab pos="6638925" algn="r"/>
              </a:tabLst>
              <a:defRPr>
                <a:solidFill>
                  <a:schemeClr val="tx1"/>
                </a:solidFill>
                <a:latin typeface="Arial" pitchFamily="34" charset="0"/>
                <a:cs typeface="Arial" pitchFamily="34" charset="0"/>
              </a:defRPr>
            </a:lvl8pPr>
            <a:lvl9pPr fontAlgn="base">
              <a:spcBef>
                <a:spcPct val="0"/>
              </a:spcBef>
              <a:spcAft>
                <a:spcPct val="0"/>
              </a:spcAft>
              <a:tabLst>
                <a:tab pos="279400" algn="l"/>
                <a:tab pos="663892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p:txBody>
      </p:sp>
      <p:sp>
        <p:nvSpPr>
          <p:cNvPr id="4" name="Prostokąt 3"/>
          <p:cNvSpPr/>
          <p:nvPr/>
        </p:nvSpPr>
        <p:spPr>
          <a:xfrm>
            <a:off x="629753" y="1268760"/>
            <a:ext cx="7598756" cy="2862322"/>
          </a:xfrm>
          <a:prstGeom prst="rect">
            <a:avLst/>
          </a:prstGeom>
        </p:spPr>
        <p:txBody>
          <a:bodyPr wrap="square">
            <a:spAutoFit/>
          </a:bodyPr>
          <a:lstStyle/>
          <a:p>
            <a:pPr lvl="0"/>
            <a:r>
              <a:rPr lang="pl-PL" dirty="0">
                <a:latin typeface="Arial" panose="020B0604020202020204" pitchFamily="34" charset="0"/>
                <a:cs typeface="Arial" panose="020B0604020202020204" pitchFamily="34" charset="0"/>
              </a:rPr>
              <a:t>1</a:t>
            </a:r>
            <a:r>
              <a:rPr lang="pl-PL" dirty="0" smtClean="0">
                <a:latin typeface="Arial" panose="020B0604020202020204" pitchFamily="34" charset="0"/>
                <a:cs typeface="Arial" panose="020B0604020202020204" pitchFamily="34" charset="0"/>
              </a:rPr>
              <a:t>2</a:t>
            </a:r>
            <a:r>
              <a:rPr lang="pl-PL" dirty="0">
                <a:latin typeface="Arial" panose="020B0604020202020204" pitchFamily="34" charset="0"/>
                <a:cs typeface="Arial" panose="020B0604020202020204" pitchFamily="34" charset="0"/>
              </a:rPr>
              <a:t>. Procedura dotycząca otwierania i zamykania pomieszczeń </a:t>
            </a:r>
            <a:endParaRPr lang="pl-PL" dirty="0" smtClean="0">
              <a:latin typeface="Arial" panose="020B0604020202020204" pitchFamily="34" charset="0"/>
              <a:cs typeface="Arial" panose="020B0604020202020204" pitchFamily="34" charset="0"/>
            </a:endParaRPr>
          </a:p>
          <a:p>
            <a:pPr lvl="0"/>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     pracowniczych </a:t>
            </a:r>
            <a:r>
              <a:rPr lang="pl-PL" dirty="0">
                <a:latin typeface="Arial" panose="020B0604020202020204" pitchFamily="34" charset="0"/>
                <a:cs typeface="Arial" panose="020B0604020202020204" pitchFamily="34" charset="0"/>
              </a:rPr>
              <a:t>(obszarów przetwarzania danych</a:t>
            </a:r>
            <a:r>
              <a:rPr lang="pl-PL" dirty="0" smtClean="0">
                <a:latin typeface="Arial" panose="020B0604020202020204" pitchFamily="34" charset="0"/>
                <a:cs typeface="Arial" panose="020B0604020202020204" pitchFamily="34" charset="0"/>
              </a:rPr>
              <a:t>).</a:t>
            </a:r>
            <a:endParaRPr lang="pl-PL" dirty="0">
              <a:latin typeface="Arial" panose="020B0604020202020204" pitchFamily="34" charset="0"/>
              <a:cs typeface="Arial" panose="020B0604020202020204" pitchFamily="34" charset="0"/>
            </a:endParaRPr>
          </a:p>
          <a:p>
            <a:pPr lvl="0"/>
            <a:r>
              <a:rPr lang="pl-PL" dirty="0" smtClean="0">
                <a:latin typeface="Arial" panose="020B0604020202020204" pitchFamily="34" charset="0"/>
                <a:cs typeface="Arial" panose="020B0604020202020204" pitchFamily="34" charset="0"/>
              </a:rPr>
              <a:t>13</a:t>
            </a:r>
            <a:r>
              <a:rPr lang="pl-PL" dirty="0">
                <a:latin typeface="Arial" panose="020B0604020202020204" pitchFamily="34" charset="0"/>
                <a:cs typeface="Arial" panose="020B0604020202020204" pitchFamily="34" charset="0"/>
              </a:rPr>
              <a:t>. Sprawozdanie roczne stanu systemu ochrony danych </a:t>
            </a:r>
            <a:r>
              <a:rPr lang="pl-PL" dirty="0" smtClean="0">
                <a:latin typeface="Arial" panose="020B0604020202020204" pitchFamily="34" charset="0"/>
                <a:cs typeface="Arial" panose="020B0604020202020204" pitchFamily="34" charset="0"/>
              </a:rPr>
              <a:t>osobowych</a:t>
            </a:r>
            <a:r>
              <a:rPr lang="pl-PL" dirty="0">
                <a:latin typeface="Arial" panose="020B0604020202020204" pitchFamily="34" charset="0"/>
                <a:cs typeface="Arial" panose="020B0604020202020204" pitchFamily="34" charset="0"/>
              </a:rPr>
              <a:t>.</a:t>
            </a:r>
          </a:p>
          <a:p>
            <a:pPr lvl="0"/>
            <a:r>
              <a:rPr lang="pl-PL" dirty="0" smtClean="0">
                <a:latin typeface="Arial" panose="020B0604020202020204" pitchFamily="34" charset="0"/>
                <a:cs typeface="Arial" panose="020B0604020202020204" pitchFamily="34" charset="0"/>
              </a:rPr>
              <a:t>14</a:t>
            </a:r>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Szkolenia.</a:t>
            </a:r>
          </a:p>
          <a:p>
            <a:pPr lvl="0"/>
            <a:r>
              <a:rPr lang="pl-PL" dirty="0" smtClean="0">
                <a:latin typeface="Arial" panose="020B0604020202020204" pitchFamily="34" charset="0"/>
                <a:cs typeface="Arial" panose="020B0604020202020204" pitchFamily="34" charset="0"/>
              </a:rPr>
              <a:t>15</a:t>
            </a:r>
            <a:r>
              <a:rPr lang="pl-PL" dirty="0">
                <a:latin typeface="Arial" panose="020B0604020202020204" pitchFamily="34" charset="0"/>
                <a:cs typeface="Arial" panose="020B0604020202020204" pitchFamily="34" charset="0"/>
              </a:rPr>
              <a:t>. Przetwarzanie danych w postępowaniach wnioskowych. </a:t>
            </a:r>
            <a:endParaRPr lang="pl-PL" dirty="0" smtClean="0">
              <a:latin typeface="Arial" panose="020B0604020202020204" pitchFamily="34" charset="0"/>
              <a:cs typeface="Arial" panose="020B0604020202020204" pitchFamily="34" charset="0"/>
            </a:endParaRPr>
          </a:p>
          <a:p>
            <a:pPr lvl="0"/>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     Informowanie </a:t>
            </a:r>
            <a:r>
              <a:rPr lang="pl-PL" dirty="0">
                <a:latin typeface="Arial" panose="020B0604020202020204" pitchFamily="34" charset="0"/>
                <a:cs typeface="Arial" panose="020B0604020202020204" pitchFamily="34" charset="0"/>
              </a:rPr>
              <a:t>osoby o zbieraniu danych w sposób inny niż od osoby, </a:t>
            </a:r>
            <a:r>
              <a:rPr lang="pl-PL" dirty="0" smtClean="0">
                <a:latin typeface="Arial" panose="020B0604020202020204" pitchFamily="34" charset="0"/>
                <a:cs typeface="Arial" panose="020B0604020202020204" pitchFamily="34" charset="0"/>
              </a:rPr>
              <a:t>   </a:t>
            </a:r>
          </a:p>
          <a:p>
            <a:pPr lvl="0"/>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     której dotyczą.</a:t>
            </a:r>
          </a:p>
          <a:p>
            <a:pPr lvl="0"/>
            <a:r>
              <a:rPr lang="pl-PL" dirty="0" smtClean="0">
                <a:latin typeface="Arial" panose="020B0604020202020204" pitchFamily="34" charset="0"/>
                <a:cs typeface="Arial" panose="020B0604020202020204" pitchFamily="34" charset="0"/>
              </a:rPr>
              <a:t>16</a:t>
            </a:r>
            <a:r>
              <a:rPr lang="pl-PL" dirty="0">
                <a:latin typeface="Arial" panose="020B0604020202020204" pitchFamily="34" charset="0"/>
                <a:cs typeface="Arial" panose="020B0604020202020204" pitchFamily="34" charset="0"/>
              </a:rPr>
              <a:t>. Procedura </a:t>
            </a:r>
            <a:r>
              <a:rPr lang="pl-PL" dirty="0" smtClean="0">
                <a:latin typeface="Arial" panose="020B0604020202020204" pitchFamily="34" charset="0"/>
                <a:cs typeface="Arial" panose="020B0604020202020204" pitchFamily="34" charset="0"/>
              </a:rPr>
              <a:t>alarmowa.</a:t>
            </a:r>
          </a:p>
          <a:p>
            <a:pPr lvl="0"/>
            <a:r>
              <a:rPr lang="pl-PL" dirty="0" smtClean="0">
                <a:latin typeface="Arial" panose="020B0604020202020204" pitchFamily="34" charset="0"/>
                <a:cs typeface="Arial" panose="020B0604020202020204" pitchFamily="34" charset="0"/>
              </a:rPr>
              <a:t>17</a:t>
            </a:r>
            <a:r>
              <a:rPr lang="pl-PL" dirty="0">
                <a:latin typeface="Arial" panose="020B0604020202020204" pitchFamily="34" charset="0"/>
                <a:cs typeface="Arial" panose="020B0604020202020204" pitchFamily="34" charset="0"/>
              </a:rPr>
              <a:t>. Procedura korzystania z urządzeń mobilnych stanowiących środki </a:t>
            </a:r>
            <a:endParaRPr lang="pl-PL" dirty="0" smtClean="0">
              <a:latin typeface="Arial" panose="020B0604020202020204" pitchFamily="34" charset="0"/>
              <a:cs typeface="Arial" panose="020B0604020202020204" pitchFamily="34" charset="0"/>
            </a:endParaRPr>
          </a:p>
          <a:p>
            <a:pPr lvl="0"/>
            <a:r>
              <a:rPr lang="pl-PL" dirty="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     trwałe</a:t>
            </a:r>
            <a:r>
              <a:rPr lang="pl-PL" sz="1600" dirty="0" smtClean="0">
                <a:latin typeface="Arial" panose="020B0604020202020204" pitchFamily="34" charset="0"/>
                <a:cs typeface="Arial" panose="020B0604020202020204" pitchFamily="34" charset="0"/>
              </a:rPr>
              <a:t>.</a:t>
            </a:r>
            <a:endParaRPr lang="pl-PL"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19366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a:spLocks noChangeArrowheads="1"/>
          </p:cNvSpPr>
          <p:nvPr/>
        </p:nvSpPr>
        <p:spPr bwMode="auto">
          <a:xfrm>
            <a:off x="0" y="-3478995"/>
            <a:ext cx="923104" cy="7415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457056" rIns="457056" bIns="485622" numCol="1" anchor="ctr" anchorCtr="0" compatLnSpc="1">
            <a:prstTxWarp prst="textNoShape">
              <a:avLst/>
            </a:prstTxWarp>
            <a:spAutoFit/>
          </a:bodyPr>
          <a:lstStyle>
            <a:lvl1pPr fontAlgn="base">
              <a:spcBef>
                <a:spcPct val="0"/>
              </a:spcBef>
              <a:spcAft>
                <a:spcPct val="0"/>
              </a:spcAft>
              <a:tabLst>
                <a:tab pos="279400" algn="l"/>
                <a:tab pos="6638925" algn="r"/>
              </a:tabLst>
              <a:defRPr>
                <a:solidFill>
                  <a:schemeClr val="tx1"/>
                </a:solidFill>
                <a:latin typeface="Arial" pitchFamily="34" charset="0"/>
                <a:cs typeface="Arial" pitchFamily="34" charset="0"/>
              </a:defRPr>
            </a:lvl1pPr>
            <a:lvl2pPr fontAlgn="base">
              <a:spcBef>
                <a:spcPct val="0"/>
              </a:spcBef>
              <a:spcAft>
                <a:spcPct val="0"/>
              </a:spcAft>
              <a:tabLst>
                <a:tab pos="279400" algn="l"/>
                <a:tab pos="6638925" algn="r"/>
              </a:tabLst>
              <a:defRPr>
                <a:solidFill>
                  <a:schemeClr val="tx1"/>
                </a:solidFill>
                <a:latin typeface="Arial" pitchFamily="34" charset="0"/>
                <a:cs typeface="Arial" pitchFamily="34" charset="0"/>
              </a:defRPr>
            </a:lvl2pPr>
            <a:lvl3pPr fontAlgn="base">
              <a:spcBef>
                <a:spcPct val="0"/>
              </a:spcBef>
              <a:spcAft>
                <a:spcPct val="0"/>
              </a:spcAft>
              <a:tabLst>
                <a:tab pos="279400" algn="l"/>
                <a:tab pos="6638925" algn="r"/>
              </a:tabLst>
              <a:defRPr>
                <a:solidFill>
                  <a:schemeClr val="tx1"/>
                </a:solidFill>
                <a:latin typeface="Arial" pitchFamily="34" charset="0"/>
                <a:cs typeface="Arial" pitchFamily="34" charset="0"/>
              </a:defRPr>
            </a:lvl3pPr>
            <a:lvl4pPr fontAlgn="base">
              <a:spcBef>
                <a:spcPct val="0"/>
              </a:spcBef>
              <a:spcAft>
                <a:spcPct val="0"/>
              </a:spcAft>
              <a:tabLst>
                <a:tab pos="279400" algn="l"/>
                <a:tab pos="6638925" algn="r"/>
              </a:tabLst>
              <a:defRPr>
                <a:solidFill>
                  <a:schemeClr val="tx1"/>
                </a:solidFill>
                <a:latin typeface="Arial" pitchFamily="34" charset="0"/>
                <a:cs typeface="Arial" pitchFamily="34" charset="0"/>
              </a:defRPr>
            </a:lvl4pPr>
            <a:lvl5pPr fontAlgn="base">
              <a:spcBef>
                <a:spcPct val="0"/>
              </a:spcBef>
              <a:spcAft>
                <a:spcPct val="0"/>
              </a:spcAft>
              <a:tabLst>
                <a:tab pos="279400" algn="l"/>
                <a:tab pos="6638925" algn="r"/>
              </a:tabLst>
              <a:defRPr>
                <a:solidFill>
                  <a:schemeClr val="tx1"/>
                </a:solidFill>
                <a:latin typeface="Arial" pitchFamily="34" charset="0"/>
                <a:cs typeface="Arial" pitchFamily="34" charset="0"/>
              </a:defRPr>
            </a:lvl5pPr>
            <a:lvl6pPr fontAlgn="base">
              <a:spcBef>
                <a:spcPct val="0"/>
              </a:spcBef>
              <a:spcAft>
                <a:spcPct val="0"/>
              </a:spcAft>
              <a:tabLst>
                <a:tab pos="279400" algn="l"/>
                <a:tab pos="6638925" algn="r"/>
              </a:tabLst>
              <a:defRPr>
                <a:solidFill>
                  <a:schemeClr val="tx1"/>
                </a:solidFill>
                <a:latin typeface="Arial" pitchFamily="34" charset="0"/>
                <a:cs typeface="Arial" pitchFamily="34" charset="0"/>
              </a:defRPr>
            </a:lvl6pPr>
            <a:lvl7pPr fontAlgn="base">
              <a:spcBef>
                <a:spcPct val="0"/>
              </a:spcBef>
              <a:spcAft>
                <a:spcPct val="0"/>
              </a:spcAft>
              <a:tabLst>
                <a:tab pos="279400" algn="l"/>
                <a:tab pos="6638925" algn="r"/>
              </a:tabLst>
              <a:defRPr>
                <a:solidFill>
                  <a:schemeClr val="tx1"/>
                </a:solidFill>
                <a:latin typeface="Arial" pitchFamily="34" charset="0"/>
                <a:cs typeface="Arial" pitchFamily="34" charset="0"/>
              </a:defRPr>
            </a:lvl7pPr>
            <a:lvl8pPr fontAlgn="base">
              <a:spcBef>
                <a:spcPct val="0"/>
              </a:spcBef>
              <a:spcAft>
                <a:spcPct val="0"/>
              </a:spcAft>
              <a:tabLst>
                <a:tab pos="279400" algn="l"/>
                <a:tab pos="6638925" algn="r"/>
              </a:tabLst>
              <a:defRPr>
                <a:solidFill>
                  <a:schemeClr val="tx1"/>
                </a:solidFill>
                <a:latin typeface="Arial" pitchFamily="34" charset="0"/>
                <a:cs typeface="Arial" pitchFamily="34" charset="0"/>
              </a:defRPr>
            </a:lvl8pPr>
            <a:lvl9pPr fontAlgn="base">
              <a:spcBef>
                <a:spcPct val="0"/>
              </a:spcBef>
              <a:spcAft>
                <a:spcPct val="0"/>
              </a:spcAft>
              <a:tabLst>
                <a:tab pos="279400" algn="l"/>
                <a:tab pos="663892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lang="pl-PL" altLang="pl-PL" sz="1200" u="sng" dirty="0">
              <a:solidFill>
                <a:srgbClr val="D2611C"/>
              </a:solidFill>
              <a:latin typeface="Garamond" pitchFamily="18" charset="0"/>
              <a:ea typeface="Times New Roman" pitchFamily="18"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tab pos="279400" algn="l"/>
                <a:tab pos="6638925" algn="r"/>
              </a:tabLst>
            </a:pPr>
            <a:endParaRPr kumimoji="0" lang="pl-PL" altLang="pl-PL" sz="1200" b="0" i="0" u="sng" strike="noStrike" cap="none" normalizeH="0" baseline="0" dirty="0" smtClean="0">
              <a:ln>
                <a:noFill/>
              </a:ln>
              <a:solidFill>
                <a:srgbClr val="D2611C"/>
              </a:solidFill>
              <a:effectLst/>
              <a:latin typeface="Garamond" pitchFamily="18" charset="0"/>
              <a:ea typeface="Times New Roman" pitchFamily="18" charset="0"/>
              <a:cs typeface="Times New Roman" pitchFamily="18" charset="0"/>
              <a:hlinkClick r:id="rId4"/>
            </a:endParaRPr>
          </a:p>
        </p:txBody>
      </p:sp>
      <p:sp>
        <p:nvSpPr>
          <p:cNvPr id="4" name="Prostokąt 3"/>
          <p:cNvSpPr/>
          <p:nvPr/>
        </p:nvSpPr>
        <p:spPr>
          <a:xfrm>
            <a:off x="629753" y="1268760"/>
            <a:ext cx="7598756" cy="3939540"/>
          </a:xfrm>
          <a:prstGeom prst="rect">
            <a:avLst/>
          </a:prstGeom>
        </p:spPr>
        <p:txBody>
          <a:bodyPr wrap="square">
            <a:spAutoFit/>
          </a:bodyPr>
          <a:lstStyle/>
          <a:p>
            <a:pPr lvl="0" algn="ctr"/>
            <a:r>
              <a:rPr lang="pl-PL" sz="1600" b="1" dirty="0">
                <a:solidFill>
                  <a:srgbClr val="002060"/>
                </a:solidFill>
                <a:latin typeface="Arial" panose="020B0604020202020204" pitchFamily="34" charset="0"/>
                <a:cs typeface="Arial" panose="020B0604020202020204" pitchFamily="34" charset="0"/>
              </a:rPr>
              <a:t>Elementy </a:t>
            </a:r>
            <a:r>
              <a:rPr lang="pl-PL" sz="1600" b="1" i="1" dirty="0" smtClean="0">
                <a:solidFill>
                  <a:srgbClr val="002060"/>
                </a:solidFill>
                <a:latin typeface="Arial" panose="020B0604020202020204" pitchFamily="34" charset="0"/>
                <a:cs typeface="Arial" panose="020B0604020202020204" pitchFamily="34" charset="0"/>
              </a:rPr>
              <a:t>„Instrukcji zarządzania systemem informatycznym”</a:t>
            </a:r>
          </a:p>
          <a:p>
            <a:pPr lvl="0" algn="ctr"/>
            <a:endParaRPr lang="pl-PL" dirty="0" smtClean="0">
              <a:latin typeface="Arial" panose="020B0604020202020204" pitchFamily="34" charset="0"/>
              <a:cs typeface="Arial" panose="020B0604020202020204" pitchFamily="34" charset="0"/>
            </a:endParaRPr>
          </a:p>
          <a:p>
            <a:pPr lvl="0" algn="just"/>
            <a:r>
              <a:rPr lang="pl-PL" dirty="0" smtClean="0">
                <a:latin typeface="Arial" panose="020B0604020202020204" pitchFamily="34" charset="0"/>
                <a:cs typeface="Arial" panose="020B0604020202020204" pitchFamily="34" charset="0"/>
              </a:rPr>
              <a:t>1.Postanowienia ogólne.</a:t>
            </a:r>
          </a:p>
          <a:p>
            <a:pPr lvl="0" algn="just"/>
            <a:r>
              <a:rPr lang="pl-PL" dirty="0" smtClean="0">
                <a:latin typeface="Arial" panose="020B0604020202020204" pitchFamily="34" charset="0"/>
                <a:cs typeface="Arial" panose="020B0604020202020204" pitchFamily="34" charset="0"/>
              </a:rPr>
              <a:t>2.Ogólne </a:t>
            </a:r>
            <a:r>
              <a:rPr lang="pl-PL" dirty="0">
                <a:latin typeface="Arial" panose="020B0604020202020204" pitchFamily="34" charset="0"/>
                <a:cs typeface="Arial" panose="020B0604020202020204" pitchFamily="34" charset="0"/>
              </a:rPr>
              <a:t>zasady </a:t>
            </a:r>
            <a:r>
              <a:rPr lang="pl-PL" dirty="0" smtClean="0">
                <a:latin typeface="Arial" panose="020B0604020202020204" pitchFamily="34" charset="0"/>
                <a:cs typeface="Arial" panose="020B0604020202020204" pitchFamily="34" charset="0"/>
              </a:rPr>
              <a:t>eksploatacji.</a:t>
            </a:r>
            <a:endParaRPr lang="pl-PL" dirty="0">
              <a:latin typeface="Arial" panose="020B0604020202020204" pitchFamily="34" charset="0"/>
              <a:cs typeface="Arial" panose="020B0604020202020204" pitchFamily="34" charset="0"/>
            </a:endParaRPr>
          </a:p>
          <a:p>
            <a:pPr lvl="0" algn="just"/>
            <a:r>
              <a:rPr lang="pl-PL" dirty="0" smtClean="0">
                <a:latin typeface="Arial" panose="020B0604020202020204" pitchFamily="34" charset="0"/>
                <a:cs typeface="Arial" panose="020B0604020202020204" pitchFamily="34" charset="0"/>
              </a:rPr>
              <a:t>3.Metody </a:t>
            </a:r>
            <a:r>
              <a:rPr lang="pl-PL" dirty="0">
                <a:latin typeface="Arial" panose="020B0604020202020204" pitchFamily="34" charset="0"/>
                <a:cs typeface="Arial" panose="020B0604020202020204" pitchFamily="34" charset="0"/>
              </a:rPr>
              <a:t>i środki uwierzytelnienia oraz procedury związane z ich </a:t>
            </a:r>
            <a:r>
              <a:rPr lang="pl-PL" dirty="0" smtClean="0">
                <a:latin typeface="Arial" panose="020B0604020202020204" pitchFamily="34" charset="0"/>
                <a:cs typeface="Arial" panose="020B0604020202020204" pitchFamily="34" charset="0"/>
              </a:rPr>
              <a:t>zarządzaniem i użytkowaniem.</a:t>
            </a:r>
          </a:p>
          <a:p>
            <a:pPr lvl="0" algn="just"/>
            <a:r>
              <a:rPr lang="pl-PL" dirty="0" smtClean="0">
                <a:latin typeface="Arial" panose="020B0604020202020204" pitchFamily="34" charset="0"/>
                <a:cs typeface="Arial" panose="020B0604020202020204" pitchFamily="34" charset="0"/>
              </a:rPr>
              <a:t>4.Procedura </a:t>
            </a:r>
            <a:r>
              <a:rPr lang="pl-PL" dirty="0">
                <a:latin typeface="Arial" panose="020B0604020202020204" pitchFamily="34" charset="0"/>
                <a:cs typeface="Arial" panose="020B0604020202020204" pitchFamily="34" charset="0"/>
              </a:rPr>
              <a:t>nadawania </a:t>
            </a:r>
            <a:r>
              <a:rPr lang="pl-PL" dirty="0" smtClean="0">
                <a:latin typeface="Arial" panose="020B0604020202020204" pitchFamily="34" charset="0"/>
                <a:cs typeface="Arial" panose="020B0604020202020204" pitchFamily="34" charset="0"/>
              </a:rPr>
              <a:t>upoważnień.</a:t>
            </a:r>
          </a:p>
          <a:p>
            <a:pPr lvl="0" algn="just"/>
            <a:r>
              <a:rPr lang="pl-PL" dirty="0" smtClean="0">
                <a:latin typeface="Arial" panose="020B0604020202020204" pitchFamily="34" charset="0"/>
                <a:cs typeface="Arial" panose="020B0604020202020204" pitchFamily="34" charset="0"/>
              </a:rPr>
              <a:t>5.Prowadzenie </a:t>
            </a:r>
            <a:r>
              <a:rPr lang="pl-PL" dirty="0">
                <a:latin typeface="Arial" panose="020B0604020202020204" pitchFamily="34" charset="0"/>
                <a:cs typeface="Arial" panose="020B0604020202020204" pitchFamily="34" charset="0"/>
              </a:rPr>
              <a:t>rejestru użytkowników </a:t>
            </a:r>
            <a:r>
              <a:rPr lang="pl-PL" dirty="0" smtClean="0">
                <a:latin typeface="Arial" panose="020B0604020202020204" pitchFamily="34" charset="0"/>
                <a:cs typeface="Arial" panose="020B0604020202020204" pitchFamily="34" charset="0"/>
              </a:rPr>
              <a:t>systemu.</a:t>
            </a:r>
          </a:p>
          <a:p>
            <a:pPr lvl="0" algn="just"/>
            <a:r>
              <a:rPr lang="pl-PL" dirty="0" smtClean="0">
                <a:latin typeface="Arial" panose="020B0604020202020204" pitchFamily="34" charset="0"/>
                <a:cs typeface="Arial" panose="020B0604020202020204" pitchFamily="34" charset="0"/>
              </a:rPr>
              <a:t>6.Procedura </a:t>
            </a:r>
            <a:r>
              <a:rPr lang="pl-PL" dirty="0">
                <a:latin typeface="Arial" panose="020B0604020202020204" pitchFamily="34" charset="0"/>
                <a:cs typeface="Arial" panose="020B0604020202020204" pitchFamily="34" charset="0"/>
              </a:rPr>
              <a:t>anulowania </a:t>
            </a:r>
            <a:r>
              <a:rPr lang="pl-PL" dirty="0" smtClean="0">
                <a:latin typeface="Arial" panose="020B0604020202020204" pitchFamily="34" charset="0"/>
                <a:cs typeface="Arial" panose="020B0604020202020204" pitchFamily="34" charset="0"/>
              </a:rPr>
              <a:t>upoważnień.</a:t>
            </a:r>
          </a:p>
          <a:p>
            <a:pPr lvl="0" algn="just"/>
            <a:r>
              <a:rPr lang="pl-PL" dirty="0" smtClean="0">
                <a:latin typeface="Arial" panose="020B0604020202020204" pitchFamily="34" charset="0"/>
                <a:cs typeface="Arial" panose="020B0604020202020204" pitchFamily="34" charset="0"/>
              </a:rPr>
              <a:t>7.Procedura </a:t>
            </a:r>
            <a:r>
              <a:rPr lang="pl-PL" dirty="0">
                <a:latin typeface="Arial" panose="020B0604020202020204" pitchFamily="34" charset="0"/>
                <a:cs typeface="Arial" panose="020B0604020202020204" pitchFamily="34" charset="0"/>
              </a:rPr>
              <a:t>rozpoczęcia </a:t>
            </a:r>
            <a:r>
              <a:rPr lang="pl-PL" dirty="0" smtClean="0">
                <a:latin typeface="Arial" panose="020B0604020202020204" pitchFamily="34" charset="0"/>
                <a:cs typeface="Arial" panose="020B0604020202020204" pitchFamily="34" charset="0"/>
              </a:rPr>
              <a:t>pracy.</a:t>
            </a:r>
          </a:p>
          <a:p>
            <a:pPr lvl="0" algn="just"/>
            <a:r>
              <a:rPr lang="pl-PL" dirty="0" smtClean="0">
                <a:latin typeface="Arial" panose="020B0604020202020204" pitchFamily="34" charset="0"/>
                <a:cs typeface="Arial" panose="020B0604020202020204" pitchFamily="34" charset="0"/>
              </a:rPr>
              <a:t>8.Procedura </a:t>
            </a:r>
            <a:r>
              <a:rPr lang="pl-PL" dirty="0">
                <a:latin typeface="Arial" panose="020B0604020202020204" pitchFamily="34" charset="0"/>
                <a:cs typeface="Arial" panose="020B0604020202020204" pitchFamily="34" charset="0"/>
              </a:rPr>
              <a:t>zawieszenia pracy w </a:t>
            </a:r>
            <a:r>
              <a:rPr lang="pl-PL" dirty="0" smtClean="0">
                <a:latin typeface="Arial" panose="020B0604020202020204" pitchFamily="34" charset="0"/>
                <a:cs typeface="Arial" panose="020B0604020202020204" pitchFamily="34" charset="0"/>
              </a:rPr>
              <a:t>systemie.</a:t>
            </a:r>
          </a:p>
          <a:p>
            <a:pPr lvl="0" algn="just"/>
            <a:r>
              <a:rPr lang="pl-PL" dirty="0" smtClean="0">
                <a:latin typeface="Arial" panose="020B0604020202020204" pitchFamily="34" charset="0"/>
                <a:cs typeface="Arial" panose="020B0604020202020204" pitchFamily="34" charset="0"/>
              </a:rPr>
              <a:t>9.Procedura </a:t>
            </a:r>
            <a:r>
              <a:rPr lang="pl-PL" dirty="0">
                <a:latin typeface="Arial" panose="020B0604020202020204" pitchFamily="34" charset="0"/>
                <a:cs typeface="Arial" panose="020B0604020202020204" pitchFamily="34" charset="0"/>
              </a:rPr>
              <a:t>zakończenia pracy w </a:t>
            </a:r>
            <a:r>
              <a:rPr lang="pl-PL" dirty="0" smtClean="0">
                <a:latin typeface="Arial" panose="020B0604020202020204" pitchFamily="34" charset="0"/>
                <a:cs typeface="Arial" panose="020B0604020202020204" pitchFamily="34" charset="0"/>
              </a:rPr>
              <a:t>systemie.</a:t>
            </a:r>
          </a:p>
          <a:p>
            <a:pPr lvl="0" algn="just"/>
            <a:r>
              <a:rPr lang="pl-PL" dirty="0" smtClean="0">
                <a:latin typeface="Arial" panose="020B0604020202020204" pitchFamily="34" charset="0"/>
                <a:cs typeface="Arial" panose="020B0604020202020204" pitchFamily="34" charset="0"/>
              </a:rPr>
              <a:t>10.Procedury </a:t>
            </a:r>
            <a:r>
              <a:rPr lang="pl-PL" dirty="0">
                <a:latin typeface="Arial" panose="020B0604020202020204" pitchFamily="34" charset="0"/>
                <a:cs typeface="Arial" panose="020B0604020202020204" pitchFamily="34" charset="0"/>
              </a:rPr>
              <a:t>tworzenia kopii zapasowych zbiorów danych oraz </a:t>
            </a:r>
            <a:r>
              <a:rPr lang="pl-PL" dirty="0" smtClean="0">
                <a:latin typeface="Arial" panose="020B0604020202020204" pitchFamily="34" charset="0"/>
                <a:cs typeface="Arial" panose="020B0604020202020204" pitchFamily="34" charset="0"/>
              </a:rPr>
              <a:t>programów i </a:t>
            </a:r>
            <a:r>
              <a:rPr lang="pl-PL" dirty="0">
                <a:latin typeface="Arial" panose="020B0604020202020204" pitchFamily="34" charset="0"/>
                <a:cs typeface="Arial" panose="020B0604020202020204" pitchFamily="34" charset="0"/>
              </a:rPr>
              <a:t>narzędzi programowych służących do ich </a:t>
            </a:r>
            <a:r>
              <a:rPr lang="pl-PL" dirty="0" smtClean="0">
                <a:latin typeface="Arial" panose="020B0604020202020204" pitchFamily="34" charset="0"/>
                <a:cs typeface="Arial" panose="020B0604020202020204" pitchFamily="34" charset="0"/>
              </a:rPr>
              <a:t>przetwarzania</a:t>
            </a: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1936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1187624" y="1556792"/>
            <a:ext cx="6552728" cy="5016758"/>
          </a:xfrm>
          <a:prstGeom prst="rect">
            <a:avLst/>
          </a:prstGeom>
        </p:spPr>
        <p:txBody>
          <a:bodyPr wrap="square">
            <a:spAutoFit/>
          </a:bodyPr>
          <a:lstStyle/>
          <a:p>
            <a:pPr algn="ctr"/>
            <a:r>
              <a:rPr lang="pl-PL" altLang="pl-PL" sz="2000" u="sng" dirty="0" smtClean="0">
                <a:solidFill>
                  <a:srgbClr val="FF0000"/>
                </a:solidFill>
                <a:latin typeface="Arial" panose="020B0604020202020204" pitchFamily="34" charset="0"/>
                <a:cs typeface="Arial" panose="020B0604020202020204" pitchFamily="34" charset="0"/>
              </a:rPr>
              <a:t>Wszystko tak naprawdę zaczęło się od poniższego zdjęcia</a:t>
            </a:r>
          </a:p>
          <a:p>
            <a:pPr algn="just"/>
            <a:endParaRPr lang="pl-PL" altLang="pl-PL" sz="2000" dirty="0">
              <a:latin typeface="Arial" panose="020B0604020202020204" pitchFamily="34" charset="0"/>
              <a:cs typeface="Arial" panose="020B0604020202020204" pitchFamily="34" charset="0"/>
            </a:endParaRPr>
          </a:p>
          <a:p>
            <a:pPr algn="just"/>
            <a:endParaRPr lang="pl-PL" altLang="pl-PL" sz="2000" dirty="0" smtClean="0">
              <a:latin typeface="Arial" panose="020B0604020202020204" pitchFamily="34" charset="0"/>
              <a:cs typeface="Arial" panose="020B0604020202020204" pitchFamily="34" charset="0"/>
            </a:endParaRPr>
          </a:p>
          <a:p>
            <a:pPr algn="just"/>
            <a:endParaRPr lang="pl-PL" altLang="pl-PL" sz="2000" dirty="0" smtClean="0">
              <a:latin typeface="Arial" panose="020B0604020202020204" pitchFamily="34" charset="0"/>
              <a:cs typeface="Arial" panose="020B0604020202020204" pitchFamily="34" charset="0"/>
            </a:endParaRPr>
          </a:p>
          <a:p>
            <a:pPr algn="just"/>
            <a:endParaRPr lang="pl-PL" altLang="pl-PL" sz="2000" dirty="0">
              <a:latin typeface="Arial" panose="020B0604020202020204" pitchFamily="34" charset="0"/>
              <a:cs typeface="Arial" panose="020B0604020202020204" pitchFamily="34" charset="0"/>
            </a:endParaRPr>
          </a:p>
          <a:p>
            <a:pPr algn="just"/>
            <a:endParaRPr lang="pl-PL" altLang="pl-PL" sz="2000" dirty="0" smtClean="0">
              <a:latin typeface="Arial" panose="020B0604020202020204" pitchFamily="34" charset="0"/>
              <a:cs typeface="Arial" panose="020B0604020202020204" pitchFamily="34" charset="0"/>
            </a:endParaRPr>
          </a:p>
          <a:p>
            <a:pPr algn="just"/>
            <a:endParaRPr lang="pl-PL" altLang="pl-PL" sz="2000" dirty="0">
              <a:latin typeface="Arial" panose="020B0604020202020204" pitchFamily="34" charset="0"/>
              <a:cs typeface="Arial" panose="020B0604020202020204" pitchFamily="34" charset="0"/>
            </a:endParaRPr>
          </a:p>
          <a:p>
            <a:pPr algn="just"/>
            <a:endParaRPr lang="pl-PL" altLang="pl-PL" sz="2000" dirty="0" smtClean="0">
              <a:latin typeface="Arial" panose="020B0604020202020204" pitchFamily="34" charset="0"/>
              <a:cs typeface="Arial" panose="020B0604020202020204" pitchFamily="34" charset="0"/>
            </a:endParaRPr>
          </a:p>
          <a:p>
            <a:pPr algn="just"/>
            <a:endParaRPr lang="pl-PL" altLang="pl-PL" sz="2000" dirty="0">
              <a:latin typeface="Arial" panose="020B0604020202020204" pitchFamily="34" charset="0"/>
              <a:cs typeface="Arial" panose="020B0604020202020204" pitchFamily="34" charset="0"/>
            </a:endParaRPr>
          </a:p>
          <a:p>
            <a:pPr algn="just"/>
            <a:endParaRPr lang="pl-PL" altLang="pl-PL" sz="2000" dirty="0" smtClean="0">
              <a:latin typeface="Arial" panose="020B0604020202020204" pitchFamily="34" charset="0"/>
              <a:cs typeface="Arial" panose="020B0604020202020204" pitchFamily="34" charset="0"/>
            </a:endParaRPr>
          </a:p>
          <a:p>
            <a:pPr algn="just"/>
            <a:endParaRPr lang="pl-PL" altLang="pl-PL" sz="2000" dirty="0">
              <a:latin typeface="Arial" panose="020B0604020202020204" pitchFamily="34" charset="0"/>
              <a:cs typeface="Arial" panose="020B0604020202020204" pitchFamily="34" charset="0"/>
            </a:endParaRPr>
          </a:p>
          <a:p>
            <a:pPr algn="just"/>
            <a:endParaRPr lang="pl-PL" altLang="pl-PL" sz="2000" dirty="0" smtClean="0">
              <a:latin typeface="Arial" panose="020B0604020202020204" pitchFamily="34" charset="0"/>
              <a:cs typeface="Arial" panose="020B0604020202020204" pitchFamily="34" charset="0"/>
            </a:endParaRPr>
          </a:p>
          <a:p>
            <a:pPr algn="just"/>
            <a:endParaRPr lang="pl-PL" altLang="pl-PL" sz="2000" dirty="0">
              <a:latin typeface="Arial" panose="020B0604020202020204" pitchFamily="34" charset="0"/>
              <a:cs typeface="Arial" panose="020B0604020202020204" pitchFamily="34" charset="0"/>
            </a:endParaRPr>
          </a:p>
          <a:p>
            <a:pPr algn="just"/>
            <a:endParaRPr lang="pl-PL" altLang="pl-PL" sz="1400" dirty="0" smtClean="0">
              <a:latin typeface="Arial" panose="020B0604020202020204" pitchFamily="34" charset="0"/>
              <a:cs typeface="Arial" panose="020B0604020202020204" pitchFamily="34" charset="0"/>
            </a:endParaRPr>
          </a:p>
          <a:p>
            <a:pPr algn="just"/>
            <a:r>
              <a:rPr lang="pl-PL" altLang="pl-PL" sz="1400" dirty="0" smtClean="0">
                <a:latin typeface="Arial" panose="020B0604020202020204" pitchFamily="34" charset="0"/>
                <a:cs typeface="Arial" panose="020B0604020202020204" pitchFamily="34" charset="0"/>
              </a:rPr>
              <a:t>       Źródło</a:t>
            </a:r>
            <a:r>
              <a:rPr lang="pl-PL" altLang="pl-PL" sz="1400" dirty="0">
                <a:latin typeface="Arial" panose="020B0604020202020204" pitchFamily="34" charset="0"/>
                <a:cs typeface="Arial" panose="020B0604020202020204" pitchFamily="34" charset="0"/>
              </a:rPr>
              <a:t>: </a:t>
            </a:r>
            <a:r>
              <a:rPr lang="pl-PL" altLang="pl-PL" sz="1400" dirty="0" smtClean="0">
                <a:latin typeface="Arial" panose="020B0604020202020204" pitchFamily="34" charset="0"/>
                <a:cs typeface="Arial" panose="020B0604020202020204" pitchFamily="34" charset="0"/>
              </a:rPr>
              <a:t>zdjęcie pochodzi ze strony www.forumdwutygodnik.pl</a:t>
            </a:r>
            <a:endParaRPr lang="pl-PL" altLang="pl-PL" sz="14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7832" y="2492896"/>
            <a:ext cx="5715000" cy="3504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37893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629753" y="1175048"/>
            <a:ext cx="7598756" cy="3693319"/>
          </a:xfrm>
          <a:prstGeom prst="rect">
            <a:avLst/>
          </a:prstGeom>
        </p:spPr>
        <p:txBody>
          <a:bodyPr wrap="square">
            <a:spAutoFit/>
          </a:bodyPr>
          <a:lstStyle/>
          <a:p>
            <a:pPr lvl="0" algn="just"/>
            <a:r>
              <a:rPr lang="pl-PL" dirty="0" smtClean="0">
                <a:latin typeface="Arial" panose="020B0604020202020204" pitchFamily="34" charset="0"/>
                <a:cs typeface="Arial" panose="020B0604020202020204" pitchFamily="34" charset="0"/>
              </a:rPr>
              <a:t>11.Elektroniczne </a:t>
            </a:r>
            <a:r>
              <a:rPr lang="pl-PL" dirty="0">
                <a:latin typeface="Arial" panose="020B0604020202020204" pitchFamily="34" charset="0"/>
                <a:cs typeface="Arial" panose="020B0604020202020204" pitchFamily="34" charset="0"/>
              </a:rPr>
              <a:t>nośniki </a:t>
            </a:r>
            <a:r>
              <a:rPr lang="pl-PL" dirty="0" smtClean="0">
                <a:latin typeface="Arial" panose="020B0604020202020204" pitchFamily="34" charset="0"/>
                <a:cs typeface="Arial" panose="020B0604020202020204" pitchFamily="34" charset="0"/>
              </a:rPr>
              <a:t>informacji.</a:t>
            </a:r>
          </a:p>
          <a:p>
            <a:pPr lvl="0" algn="just"/>
            <a:r>
              <a:rPr lang="pl-PL" dirty="0" smtClean="0">
                <a:latin typeface="Arial" panose="020B0604020202020204" pitchFamily="34" charset="0"/>
                <a:cs typeface="Arial" panose="020B0604020202020204" pitchFamily="34" charset="0"/>
              </a:rPr>
              <a:t>12.Ochrona </a:t>
            </a:r>
            <a:r>
              <a:rPr lang="pl-PL" dirty="0">
                <a:latin typeface="Arial" panose="020B0604020202020204" pitchFamily="34" charset="0"/>
                <a:cs typeface="Arial" panose="020B0604020202020204" pitchFamily="34" charset="0"/>
              </a:rPr>
              <a:t>przed działalnością innego </a:t>
            </a:r>
            <a:r>
              <a:rPr lang="pl-PL" dirty="0" smtClean="0">
                <a:latin typeface="Arial" panose="020B0604020202020204" pitchFamily="34" charset="0"/>
                <a:cs typeface="Arial" panose="020B0604020202020204" pitchFamily="34" charset="0"/>
              </a:rPr>
              <a:t>oprogramowania.</a:t>
            </a:r>
          </a:p>
          <a:p>
            <a:pPr lvl="0" algn="just"/>
            <a:r>
              <a:rPr lang="pl-PL" dirty="0" smtClean="0">
                <a:latin typeface="Arial" panose="020B0604020202020204" pitchFamily="34" charset="0"/>
                <a:cs typeface="Arial" panose="020B0604020202020204" pitchFamily="34" charset="0"/>
              </a:rPr>
              <a:t>13.Ochrona antywirusowa.</a:t>
            </a:r>
          </a:p>
          <a:p>
            <a:pPr lvl="0" algn="just"/>
            <a:r>
              <a:rPr lang="pl-PL" dirty="0" smtClean="0">
                <a:latin typeface="Arial" panose="020B0604020202020204" pitchFamily="34" charset="0"/>
                <a:cs typeface="Arial" panose="020B0604020202020204" pitchFamily="34" charset="0"/>
              </a:rPr>
              <a:t>14.Przeglądy i konserwacja urządzeń.</a:t>
            </a:r>
          </a:p>
          <a:p>
            <a:pPr lvl="0" algn="just"/>
            <a:r>
              <a:rPr lang="pl-PL" dirty="0" smtClean="0">
                <a:latin typeface="Arial" panose="020B0604020202020204" pitchFamily="34" charset="0"/>
                <a:cs typeface="Arial" panose="020B0604020202020204" pitchFamily="34" charset="0"/>
              </a:rPr>
              <a:t>15.Przegląd </a:t>
            </a:r>
            <a:r>
              <a:rPr lang="pl-PL" dirty="0">
                <a:latin typeface="Arial" panose="020B0604020202020204" pitchFamily="34" charset="0"/>
                <a:cs typeface="Arial" panose="020B0604020202020204" pitchFamily="34" charset="0"/>
              </a:rPr>
              <a:t>programów i narzędzi </a:t>
            </a:r>
            <a:r>
              <a:rPr lang="pl-PL" dirty="0" smtClean="0">
                <a:latin typeface="Arial" panose="020B0604020202020204" pitchFamily="34" charset="0"/>
                <a:cs typeface="Arial" panose="020B0604020202020204" pitchFamily="34" charset="0"/>
              </a:rPr>
              <a:t>programowych.</a:t>
            </a:r>
          </a:p>
          <a:p>
            <a:pPr lvl="0" algn="just"/>
            <a:r>
              <a:rPr lang="pl-PL" dirty="0" smtClean="0">
                <a:latin typeface="Arial" panose="020B0604020202020204" pitchFamily="34" charset="0"/>
                <a:cs typeface="Arial" panose="020B0604020202020204" pitchFamily="34" charset="0"/>
              </a:rPr>
              <a:t>16.Konserwacja oprogramowania.</a:t>
            </a:r>
          </a:p>
          <a:p>
            <a:pPr lvl="0" algn="just"/>
            <a:r>
              <a:rPr lang="pl-PL" dirty="0" smtClean="0">
                <a:latin typeface="Arial" panose="020B0604020202020204" pitchFamily="34" charset="0"/>
                <a:cs typeface="Arial" panose="020B0604020202020204" pitchFamily="34" charset="0"/>
              </a:rPr>
              <a:t>17.Sposób </a:t>
            </a:r>
            <a:r>
              <a:rPr lang="pl-PL" dirty="0">
                <a:latin typeface="Arial" panose="020B0604020202020204" pitchFamily="34" charset="0"/>
                <a:cs typeface="Arial" panose="020B0604020202020204" pitchFamily="34" charset="0"/>
              </a:rPr>
              <a:t>postępowania w sytuacji awarii systemu </a:t>
            </a:r>
            <a:r>
              <a:rPr lang="pl-PL" dirty="0" smtClean="0">
                <a:latin typeface="Arial" panose="020B0604020202020204" pitchFamily="34" charset="0"/>
                <a:cs typeface="Arial" panose="020B0604020202020204" pitchFamily="34" charset="0"/>
              </a:rPr>
              <a:t>komputerowego.</a:t>
            </a:r>
          </a:p>
          <a:p>
            <a:pPr lvl="0" algn="just"/>
            <a:r>
              <a:rPr lang="pl-PL" dirty="0" smtClean="0">
                <a:latin typeface="Arial" panose="020B0604020202020204" pitchFamily="34" charset="0"/>
                <a:cs typeface="Arial" panose="020B0604020202020204" pitchFamily="34" charset="0"/>
              </a:rPr>
              <a:t>18.Sposób </a:t>
            </a:r>
            <a:r>
              <a:rPr lang="pl-PL" dirty="0">
                <a:latin typeface="Arial" panose="020B0604020202020204" pitchFamily="34" charset="0"/>
                <a:cs typeface="Arial" panose="020B0604020202020204" pitchFamily="34" charset="0"/>
              </a:rPr>
              <a:t>postępowania w zakresie komunikacji w sieciach </a:t>
            </a:r>
            <a:r>
              <a:rPr lang="pl-PL" dirty="0" smtClean="0">
                <a:latin typeface="Arial" panose="020B0604020202020204" pitchFamily="34" charset="0"/>
                <a:cs typeface="Arial" panose="020B0604020202020204" pitchFamily="34" charset="0"/>
              </a:rPr>
              <a:t>komputerowych.</a:t>
            </a:r>
          </a:p>
          <a:p>
            <a:pPr lvl="0" algn="just"/>
            <a:r>
              <a:rPr lang="pl-PL" dirty="0" smtClean="0">
                <a:latin typeface="Arial" panose="020B0604020202020204" pitchFamily="34" charset="0"/>
                <a:cs typeface="Arial" panose="020B0604020202020204" pitchFamily="34" charset="0"/>
              </a:rPr>
              <a:t>19.Przetwarzanie </a:t>
            </a:r>
            <a:r>
              <a:rPr lang="pl-PL" dirty="0">
                <a:latin typeface="Arial" panose="020B0604020202020204" pitchFamily="34" charset="0"/>
                <a:cs typeface="Arial" panose="020B0604020202020204" pitchFamily="34" charset="0"/>
              </a:rPr>
              <a:t>danych osobowych w zbiorach </a:t>
            </a:r>
            <a:r>
              <a:rPr lang="pl-PL" dirty="0" smtClean="0">
                <a:latin typeface="Arial" panose="020B0604020202020204" pitchFamily="34" charset="0"/>
                <a:cs typeface="Arial" panose="020B0604020202020204" pitchFamily="34" charset="0"/>
              </a:rPr>
              <a:t>doraźnych.</a:t>
            </a:r>
          </a:p>
          <a:p>
            <a:pPr lvl="0" algn="just"/>
            <a:r>
              <a:rPr lang="pl-PL" dirty="0" smtClean="0">
                <a:latin typeface="Arial" panose="020B0604020202020204" pitchFamily="34" charset="0"/>
                <a:cs typeface="Arial" panose="020B0604020202020204" pitchFamily="34" charset="0"/>
              </a:rPr>
              <a:t>20.Procedura </a:t>
            </a:r>
            <a:r>
              <a:rPr lang="pl-PL" dirty="0">
                <a:latin typeface="Arial" panose="020B0604020202020204" pitchFamily="34" charset="0"/>
                <a:cs typeface="Arial" panose="020B0604020202020204" pitchFamily="34" charset="0"/>
              </a:rPr>
              <a:t>postępowania w przypadku naruszenia bezpieczeństwa </a:t>
            </a:r>
            <a:r>
              <a:rPr lang="pl-PL" dirty="0" smtClean="0">
                <a:latin typeface="Arial" panose="020B0604020202020204" pitchFamily="34" charset="0"/>
                <a:cs typeface="Arial" panose="020B0604020202020204" pitchFamily="34" charset="0"/>
              </a:rPr>
              <a:t>danych osobowych</a:t>
            </a:r>
            <a:r>
              <a:rPr lang="pl-PL" dirty="0">
                <a:latin typeface="Arial" panose="020B0604020202020204" pitchFamily="34" charset="0"/>
                <a:cs typeface="Arial" panose="020B0604020202020204" pitchFamily="34" charset="0"/>
              </a:rPr>
              <a:t>.</a:t>
            </a:r>
          </a:p>
          <a:p>
            <a:pPr lvl="0" algn="just"/>
            <a:r>
              <a:rPr lang="pl-PL" dirty="0" smtClean="0">
                <a:latin typeface="Arial" panose="020B0604020202020204" pitchFamily="34" charset="0"/>
                <a:cs typeface="Arial" panose="020B0604020202020204" pitchFamily="34" charset="0"/>
              </a:rPr>
              <a:t>21.Kontrola dostępu.</a:t>
            </a:r>
            <a:endParaRPr lang="pl-PL" dirty="0"/>
          </a:p>
        </p:txBody>
      </p:sp>
    </p:spTree>
    <p:extLst>
      <p:ext uri="{BB962C8B-B14F-4D97-AF65-F5344CB8AC3E}">
        <p14:creationId xmlns:p14="http://schemas.microsoft.com/office/powerpoint/2010/main" val="21982751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395536" y="1175048"/>
            <a:ext cx="7832973" cy="4893647"/>
          </a:xfrm>
          <a:prstGeom prst="rect">
            <a:avLst/>
          </a:prstGeom>
        </p:spPr>
        <p:txBody>
          <a:bodyPr wrap="square">
            <a:spAutoFit/>
          </a:bodyPr>
          <a:lstStyle/>
          <a:p>
            <a:pPr algn="ctr"/>
            <a:r>
              <a:rPr lang="pl-PL" sz="2400" b="1" u="sng" dirty="0" smtClean="0"/>
              <a:t>Wzór - Klauzuli informacyjnej</a:t>
            </a:r>
            <a:endParaRPr lang="pl-PL" sz="2400" dirty="0"/>
          </a:p>
          <a:p>
            <a:r>
              <a:rPr lang="pl-PL" b="1" dirty="0">
                <a:latin typeface="Arial" panose="020B0604020202020204" pitchFamily="34" charset="0"/>
                <a:cs typeface="Arial" panose="020B0604020202020204" pitchFamily="34" charset="0"/>
              </a:rPr>
              <a:t> </a:t>
            </a:r>
            <a:endParaRPr lang="pl-PL" dirty="0">
              <a:latin typeface="Arial" panose="020B0604020202020204" pitchFamily="34" charset="0"/>
              <a:cs typeface="Arial" panose="020B0604020202020204" pitchFamily="34" charset="0"/>
            </a:endParaRPr>
          </a:p>
          <a:p>
            <a:pPr algn="just"/>
            <a:r>
              <a:rPr lang="pl-PL" dirty="0">
                <a:latin typeface="Arial" panose="020B0604020202020204" pitchFamily="34" charset="0"/>
                <a:cs typeface="Arial" panose="020B0604020202020204" pitchFamily="34" charset="0"/>
              </a:rPr>
              <a:t>…………………………….., z siedzibą przy ulicy ……………….. informuje, że od dnia 25 maja 2018 roku mają zastosowanie przepisy</a:t>
            </a:r>
            <a:r>
              <a:rPr lang="pl-PL" b="1" dirty="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Rozporządzenia Parlamentu </a:t>
            </a:r>
            <a:r>
              <a:rPr lang="pl-PL" dirty="0" smtClean="0">
                <a:latin typeface="Arial" panose="020B0604020202020204" pitchFamily="34" charset="0"/>
                <a:cs typeface="Arial" panose="020B0604020202020204" pitchFamily="34" charset="0"/>
              </a:rPr>
              <a:t>Europejskiego i </a:t>
            </a:r>
            <a:r>
              <a:rPr lang="pl-PL" dirty="0">
                <a:latin typeface="Arial" panose="020B0604020202020204" pitchFamily="34" charset="0"/>
                <a:cs typeface="Arial" panose="020B0604020202020204" pitchFamily="34" charset="0"/>
              </a:rPr>
              <a:t>Rady (UE) 2016/679 z dnia 27 kwietnia 2016r. w sprawie ochrony osób </a:t>
            </a:r>
            <a:r>
              <a:rPr lang="pl-PL" dirty="0" smtClean="0">
                <a:latin typeface="Arial" panose="020B0604020202020204" pitchFamily="34" charset="0"/>
                <a:cs typeface="Arial" panose="020B0604020202020204" pitchFamily="34" charset="0"/>
              </a:rPr>
              <a:t>fizycznych w </a:t>
            </a:r>
            <a:r>
              <a:rPr lang="pl-PL" dirty="0">
                <a:latin typeface="Arial" panose="020B0604020202020204" pitchFamily="34" charset="0"/>
                <a:cs typeface="Arial" panose="020B0604020202020204" pitchFamily="34" charset="0"/>
              </a:rPr>
              <a:t>związku z przetwarzaniem danych osobowych i w sprawie swobodnego przepływu takich danych oraz uchylenia dyrektywy 95/46/WE, jak również przepisy krajowe w tym zakresie (ustawa z dnia 10 maja 2018 roku o ochronie danych osobowych – Dz.U.2018.1000) oraz związane z nią akty wykonawcze</a:t>
            </a:r>
            <a:r>
              <a:rPr lang="pl-PL" dirty="0" smtClean="0">
                <a:latin typeface="Arial" panose="020B0604020202020204" pitchFamily="34" charset="0"/>
                <a:cs typeface="Arial" panose="020B0604020202020204" pitchFamily="34" charset="0"/>
              </a:rPr>
              <a:t>.</a:t>
            </a:r>
          </a:p>
          <a:p>
            <a:pPr algn="just"/>
            <a:endParaRPr lang="pl-PL" dirty="0">
              <a:latin typeface="Arial" panose="020B0604020202020204" pitchFamily="34" charset="0"/>
              <a:cs typeface="Arial" panose="020B0604020202020204" pitchFamily="34" charset="0"/>
            </a:endParaRPr>
          </a:p>
          <a:p>
            <a:pPr algn="just"/>
            <a:r>
              <a:rPr lang="pl-PL" dirty="0" smtClean="0">
                <a:latin typeface="Arial" panose="020B0604020202020204" pitchFamily="34" charset="0"/>
                <a:cs typeface="Arial" panose="020B0604020202020204" pitchFamily="34" charset="0"/>
              </a:rPr>
              <a:t>	Mając </a:t>
            </a:r>
            <a:r>
              <a:rPr lang="pl-PL" dirty="0">
                <a:latin typeface="Arial" panose="020B0604020202020204" pitchFamily="34" charset="0"/>
                <a:cs typeface="Arial" panose="020B0604020202020204" pitchFamily="34" charset="0"/>
              </a:rPr>
              <a:t>na uwadze powyższe, w wypełnieniu obowiązku określonego przedmiotowym Rozporządzeniem i w oparciu o jego zapis art. 13 ust. 1 i ust 2, ………………….w …………………. informuje beneficjentów (wskazać podmiotowo kogo), jak również wnioskodawców (jakich), że: </a:t>
            </a:r>
          </a:p>
          <a:p>
            <a:r>
              <a:rPr lang="pl-PL" dirty="0"/>
              <a:t> </a:t>
            </a:r>
          </a:p>
        </p:txBody>
      </p:sp>
    </p:spTree>
    <p:extLst>
      <p:ext uri="{BB962C8B-B14F-4D97-AF65-F5344CB8AC3E}">
        <p14:creationId xmlns:p14="http://schemas.microsoft.com/office/powerpoint/2010/main" val="6324476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55575" y="1175048"/>
            <a:ext cx="7472933" cy="5632311"/>
          </a:xfrm>
          <a:prstGeom prst="rect">
            <a:avLst/>
          </a:prstGeom>
        </p:spPr>
        <p:txBody>
          <a:bodyPr wrap="square">
            <a:spAutoFit/>
          </a:bodyPr>
          <a:lstStyle/>
          <a:p>
            <a:pPr lvl="0" algn="just"/>
            <a:r>
              <a:rPr lang="pl-PL" dirty="0" smtClean="0">
                <a:latin typeface="Arial" panose="020B0604020202020204" pitchFamily="34" charset="0"/>
                <a:cs typeface="Arial" panose="020B0604020202020204" pitchFamily="34" charset="0"/>
              </a:rPr>
              <a:t>	Administratorem </a:t>
            </a:r>
            <a:r>
              <a:rPr lang="pl-PL" dirty="0">
                <a:latin typeface="Arial" panose="020B0604020202020204" pitchFamily="34" charset="0"/>
                <a:cs typeface="Arial" panose="020B0604020202020204" pitchFamily="34" charset="0"/>
              </a:rPr>
              <a:t>Pani/Pana danych osobowych jest…………………., z siedzibą przy ulicy ……………….(tel. kontaktowy: </a:t>
            </a:r>
            <a:r>
              <a:rPr lang="pl-PL" dirty="0" smtClean="0">
                <a:latin typeface="Arial" panose="020B0604020202020204" pitchFamily="34" charset="0"/>
                <a:cs typeface="Arial" panose="020B0604020202020204" pitchFamily="34" charset="0"/>
              </a:rPr>
              <a:t>…………………..),</a:t>
            </a:r>
          </a:p>
          <a:p>
            <a:pPr lvl="0" algn="just"/>
            <a:endParaRPr lang="pl-PL" dirty="0">
              <a:latin typeface="Arial" panose="020B0604020202020204" pitchFamily="34" charset="0"/>
              <a:cs typeface="Arial" panose="020B0604020202020204" pitchFamily="34" charset="0"/>
            </a:endParaRPr>
          </a:p>
          <a:p>
            <a:pPr lvl="0" algn="just"/>
            <a:r>
              <a:rPr lang="pl-PL" dirty="0" smtClean="0">
                <a:latin typeface="Arial" panose="020B0604020202020204" pitchFamily="34" charset="0"/>
                <a:cs typeface="Arial" panose="020B0604020202020204" pitchFamily="34" charset="0"/>
              </a:rPr>
              <a:t>	Pani/Pana </a:t>
            </a:r>
            <a:r>
              <a:rPr lang="pl-PL" dirty="0">
                <a:latin typeface="Arial" panose="020B0604020202020204" pitchFamily="34" charset="0"/>
                <a:cs typeface="Arial" panose="020B0604020202020204" pitchFamily="34" charset="0"/>
              </a:rPr>
              <a:t>dane osobowe będą przetwarzane w celu wypełniania obowiązków prawnych związanych ze statutową działalności …………………..w ……………….., w tym m.in. ………………………………………………………………, </a:t>
            </a:r>
            <a:endParaRPr lang="pl-PL" dirty="0" smtClean="0">
              <a:latin typeface="Arial" panose="020B0604020202020204" pitchFamily="34" charset="0"/>
              <a:cs typeface="Arial" panose="020B0604020202020204" pitchFamily="34" charset="0"/>
            </a:endParaRPr>
          </a:p>
          <a:p>
            <a:pPr lvl="0" algn="just"/>
            <a:endParaRPr lang="pl-PL" dirty="0">
              <a:latin typeface="Arial" panose="020B0604020202020204" pitchFamily="34" charset="0"/>
              <a:cs typeface="Arial" panose="020B0604020202020204" pitchFamily="34" charset="0"/>
            </a:endParaRPr>
          </a:p>
          <a:p>
            <a:pPr lvl="0" algn="just"/>
            <a:r>
              <a:rPr lang="pl-PL" dirty="0" smtClean="0">
                <a:latin typeface="Arial" panose="020B0604020202020204" pitchFamily="34" charset="0"/>
                <a:cs typeface="Arial" panose="020B0604020202020204" pitchFamily="34" charset="0"/>
              </a:rPr>
              <a:t>	Pani/Pana </a:t>
            </a:r>
            <a:r>
              <a:rPr lang="pl-PL" dirty="0">
                <a:latin typeface="Arial" panose="020B0604020202020204" pitchFamily="34" charset="0"/>
                <a:cs typeface="Arial" panose="020B0604020202020204" pitchFamily="34" charset="0"/>
              </a:rPr>
              <a:t>dane osobowe mogą być przekazywane podmiotom uprawnionym do uzyskania danych na podstawie obowiązującego prawa np. sądom lub organom ścigania, w sytuacji, gdy wystąpią z żądaniem w oparciu o stosowną podstawę prawną</a:t>
            </a:r>
            <a:r>
              <a:rPr lang="pl-PL" dirty="0" smtClean="0">
                <a:latin typeface="Arial" panose="020B0604020202020204" pitchFamily="34" charset="0"/>
                <a:cs typeface="Arial" panose="020B0604020202020204" pitchFamily="34" charset="0"/>
              </a:rPr>
              <a:t>,</a:t>
            </a:r>
          </a:p>
          <a:p>
            <a:pPr lvl="0" algn="just"/>
            <a:endParaRPr lang="pl-PL" dirty="0">
              <a:latin typeface="Arial" panose="020B0604020202020204" pitchFamily="34" charset="0"/>
              <a:cs typeface="Arial" panose="020B0604020202020204" pitchFamily="34" charset="0"/>
            </a:endParaRPr>
          </a:p>
          <a:p>
            <a:pPr lvl="0" algn="just"/>
            <a:r>
              <a:rPr lang="pl-PL" dirty="0" smtClean="0">
                <a:latin typeface="Arial" panose="020B0604020202020204" pitchFamily="34" charset="0"/>
                <a:cs typeface="Arial" panose="020B0604020202020204" pitchFamily="34" charset="0"/>
              </a:rPr>
              <a:t>	Odbiorcami </a:t>
            </a:r>
            <a:r>
              <a:rPr lang="pl-PL" dirty="0">
                <a:latin typeface="Arial" panose="020B0604020202020204" pitchFamily="34" charset="0"/>
                <a:cs typeface="Arial" panose="020B0604020202020204" pitchFamily="34" charset="0"/>
              </a:rPr>
              <a:t>Pani/Pana danych osobowych mogą być wyłącznie podmioty </a:t>
            </a:r>
            <a:r>
              <a:rPr lang="pl-PL" dirty="0" smtClean="0">
                <a:latin typeface="Arial" panose="020B0604020202020204" pitchFamily="34" charset="0"/>
                <a:cs typeface="Arial" panose="020B0604020202020204" pitchFamily="34" charset="0"/>
              </a:rPr>
              <a:t>współpracujące z </a:t>
            </a:r>
            <a:r>
              <a:rPr lang="pl-PL" dirty="0">
                <a:latin typeface="Arial" panose="020B0604020202020204" pitchFamily="34" charset="0"/>
                <a:cs typeface="Arial" panose="020B0604020202020204" pitchFamily="34" charset="0"/>
              </a:rPr>
              <a:t>……………………………………, uprawnione do uzyskania danych </a:t>
            </a:r>
            <a:r>
              <a:rPr lang="pl-PL" dirty="0" smtClean="0">
                <a:latin typeface="Arial" panose="020B0604020202020204" pitchFamily="34" charset="0"/>
                <a:cs typeface="Arial" panose="020B0604020202020204" pitchFamily="34" charset="0"/>
              </a:rPr>
              <a:t>osobowych w </a:t>
            </a:r>
            <a:r>
              <a:rPr lang="pl-PL" dirty="0">
                <a:latin typeface="Arial" panose="020B0604020202020204" pitchFamily="34" charset="0"/>
                <a:cs typeface="Arial" panose="020B0604020202020204" pitchFamily="34" charset="0"/>
              </a:rPr>
              <a:t>oparciu obowiązujące przepisy prawa lub zawarte odrębnie umowy z………………………………………………., a związane m.in. ze świadczeniem takich usług jak: ………………………………….</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54544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467543" y="1175048"/>
            <a:ext cx="7760965" cy="4524315"/>
          </a:xfrm>
          <a:prstGeom prst="rect">
            <a:avLst/>
          </a:prstGeom>
        </p:spPr>
        <p:txBody>
          <a:bodyPr wrap="square">
            <a:spAutoFit/>
          </a:bodyPr>
          <a:lstStyle/>
          <a:p>
            <a:pPr lvl="0" algn="just"/>
            <a:endParaRPr lang="pl-PL" dirty="0" smtClean="0">
              <a:latin typeface="Arial" panose="020B0604020202020204" pitchFamily="34" charset="0"/>
              <a:cs typeface="Arial" panose="020B0604020202020204" pitchFamily="34" charset="0"/>
            </a:endParaRPr>
          </a:p>
          <a:p>
            <a:pPr lvl="0" algn="just"/>
            <a:r>
              <a:rPr lang="pl-PL" dirty="0" smtClean="0">
                <a:latin typeface="Arial" panose="020B0604020202020204" pitchFamily="34" charset="0"/>
                <a:cs typeface="Arial" panose="020B0604020202020204" pitchFamily="34" charset="0"/>
              </a:rPr>
              <a:t>	Posiada </a:t>
            </a:r>
            <a:r>
              <a:rPr lang="pl-PL" dirty="0">
                <a:latin typeface="Arial" panose="020B0604020202020204" pitchFamily="34" charset="0"/>
                <a:cs typeface="Arial" panose="020B0604020202020204" pitchFamily="34" charset="0"/>
              </a:rPr>
              <a:t>Pani/Pan prawo: </a:t>
            </a:r>
            <a:r>
              <a:rPr lang="pl-PL" b="1" dirty="0">
                <a:latin typeface="Arial" panose="020B0604020202020204" pitchFamily="34" charset="0"/>
                <a:cs typeface="Arial" panose="020B0604020202020204" pitchFamily="34" charset="0"/>
              </a:rPr>
              <a:t>dostępu do swoich danych osobowych </a:t>
            </a:r>
            <a:r>
              <a:rPr lang="pl-PL" dirty="0">
                <a:latin typeface="Arial" panose="020B0604020202020204" pitchFamily="34" charset="0"/>
                <a:cs typeface="Arial" panose="020B0604020202020204" pitchFamily="34" charset="0"/>
              </a:rPr>
              <a:t>(w tym </a:t>
            </a:r>
            <a:r>
              <a:rPr lang="pl-PL" dirty="0" smtClean="0">
                <a:latin typeface="Arial" panose="020B0604020202020204" pitchFamily="34" charset="0"/>
                <a:cs typeface="Arial" panose="020B0604020202020204" pitchFamily="34" charset="0"/>
              </a:rPr>
              <a:t>prawo do </a:t>
            </a:r>
            <a:r>
              <a:rPr lang="pl-PL" dirty="0">
                <a:latin typeface="Arial" panose="020B0604020202020204" pitchFamily="34" charset="0"/>
                <a:cs typeface="Arial" panose="020B0604020202020204" pitchFamily="34" charset="0"/>
              </a:rPr>
              <a:t>uzyskania kopii tych danych), </a:t>
            </a:r>
            <a:r>
              <a:rPr lang="pl-PL" b="1" dirty="0">
                <a:latin typeface="Arial" panose="020B0604020202020204" pitchFamily="34" charset="0"/>
                <a:cs typeface="Arial" panose="020B0604020202020204" pitchFamily="34" charset="0"/>
              </a:rPr>
              <a:t>ich sprostowania </a:t>
            </a:r>
            <a:r>
              <a:rPr lang="pl-PL" dirty="0">
                <a:latin typeface="Arial" panose="020B0604020202020204" pitchFamily="34" charset="0"/>
                <a:cs typeface="Arial" panose="020B0604020202020204" pitchFamily="34" charset="0"/>
              </a:rPr>
              <a:t>(poprawiania – </a:t>
            </a:r>
            <a:r>
              <a:rPr lang="pl-PL" dirty="0" smtClean="0">
                <a:latin typeface="Arial" panose="020B0604020202020204" pitchFamily="34" charset="0"/>
                <a:cs typeface="Arial" panose="020B0604020202020204" pitchFamily="34" charset="0"/>
              </a:rPr>
              <a:t> w </a:t>
            </a:r>
            <a:r>
              <a:rPr lang="pl-PL" dirty="0">
                <a:latin typeface="Arial" panose="020B0604020202020204" pitchFamily="34" charset="0"/>
                <a:cs typeface="Arial" panose="020B0604020202020204" pitchFamily="34" charset="0"/>
              </a:rPr>
              <a:t>przypadku gdy dane są nieprawidłowe lub niekompletne), </a:t>
            </a:r>
            <a:r>
              <a:rPr lang="pl-PL" b="1" dirty="0">
                <a:latin typeface="Arial" panose="020B0604020202020204" pitchFamily="34" charset="0"/>
                <a:cs typeface="Arial" panose="020B0604020202020204" pitchFamily="34" charset="0"/>
              </a:rPr>
              <a:t>żądania usunięcia danych </a:t>
            </a:r>
            <a:r>
              <a:rPr lang="pl-PL" dirty="0">
                <a:latin typeface="Arial" panose="020B0604020202020204" pitchFamily="34" charset="0"/>
                <a:cs typeface="Arial" panose="020B0604020202020204" pitchFamily="34" charset="0"/>
              </a:rPr>
              <a:t>(w przypadku gdy: dane nie będą już niezbędne do celów, dla których były zebrane lub w inny sposób przetwarzane; osoba, której dane dotyczą wniosła sprzeciw wobec przetwarzania tych danych; osoba, której dane dotyczą wycofała zgodę na przetwarzanie tych danych, która </a:t>
            </a:r>
            <a:r>
              <a:rPr lang="pl-PL" dirty="0" smtClean="0">
                <a:latin typeface="Arial" panose="020B0604020202020204" pitchFamily="34" charset="0"/>
                <a:cs typeface="Arial" panose="020B0604020202020204" pitchFamily="34" charset="0"/>
              </a:rPr>
              <a:t>to </a:t>
            </a:r>
            <a:r>
              <a:rPr lang="pl-PL" dirty="0">
                <a:latin typeface="Arial" panose="020B0604020202020204" pitchFamily="34" charset="0"/>
                <a:cs typeface="Arial" panose="020B0604020202020204" pitchFamily="34" charset="0"/>
              </a:rPr>
              <a:t>zgoda jest podstawą ich przetwarzania i brak innej podstawy prawnej przetwarzania danych; dane osobowe </a:t>
            </a:r>
            <a:r>
              <a:rPr lang="pl-PL" dirty="0" smtClean="0">
                <a:latin typeface="Arial" panose="020B0604020202020204" pitchFamily="34" charset="0"/>
                <a:cs typeface="Arial" panose="020B0604020202020204" pitchFamily="34" charset="0"/>
              </a:rPr>
              <a:t>przetwarzane są </a:t>
            </a:r>
            <a:r>
              <a:rPr lang="pl-PL" dirty="0">
                <a:latin typeface="Arial" panose="020B0604020202020204" pitchFamily="34" charset="0"/>
                <a:cs typeface="Arial" panose="020B0604020202020204" pitchFamily="34" charset="0"/>
              </a:rPr>
              <a:t>niezgodnie z prawem) oraz </a:t>
            </a:r>
            <a:r>
              <a:rPr lang="pl-PL" b="1" dirty="0">
                <a:latin typeface="Arial" panose="020B0604020202020204" pitchFamily="34" charset="0"/>
                <a:cs typeface="Arial" panose="020B0604020202020204" pitchFamily="34" charset="0"/>
              </a:rPr>
              <a:t>ograniczenia przetwarzania</a:t>
            </a:r>
            <a:r>
              <a:rPr lang="pl-PL" dirty="0">
                <a:latin typeface="Arial" panose="020B0604020202020204" pitchFamily="34" charset="0"/>
                <a:cs typeface="Arial" panose="020B0604020202020204" pitchFamily="34" charset="0"/>
              </a:rPr>
              <a:t> (np. gdy: osoba, której dane dotyczą kwestionuje prawidłowość danych; przetwarzanie jest niezgodne z prawem, a osoba, której dane dotyczą sprzeciwia się ich usunięciu, żądając jedynie ograniczenia przetwarzania), </a:t>
            </a:r>
            <a:r>
              <a:rPr lang="pl-PL" b="1" dirty="0">
                <a:latin typeface="Arial" panose="020B0604020202020204" pitchFamily="34" charset="0"/>
                <a:cs typeface="Arial" panose="020B0604020202020204" pitchFamily="34" charset="0"/>
              </a:rPr>
              <a:t>przenoszenia </a:t>
            </a:r>
            <a:r>
              <a:rPr lang="pl-PL" b="1" dirty="0" smtClean="0">
                <a:latin typeface="Arial" panose="020B0604020202020204" pitchFamily="34" charset="0"/>
                <a:cs typeface="Arial" panose="020B0604020202020204" pitchFamily="34" charset="0"/>
              </a:rPr>
              <a:t>danych </a:t>
            </a:r>
            <a:r>
              <a:rPr lang="pl-PL" dirty="0">
                <a:latin typeface="Arial" panose="020B0604020202020204" pitchFamily="34" charset="0"/>
                <a:cs typeface="Arial" panose="020B0604020202020204" pitchFamily="34" charset="0"/>
              </a:rPr>
              <a:t>(w sytuacji gdy </a:t>
            </a:r>
            <a:r>
              <a:rPr lang="pl-PL" dirty="0" smtClean="0">
                <a:latin typeface="Arial" panose="020B0604020202020204" pitchFamily="34" charset="0"/>
                <a:cs typeface="Arial" panose="020B0604020202020204" pitchFamily="34" charset="0"/>
              </a:rPr>
              <a:t>dane… </a:t>
            </a: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70553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827583" y="1175048"/>
            <a:ext cx="7400925" cy="4801314"/>
          </a:xfrm>
          <a:prstGeom prst="rect">
            <a:avLst/>
          </a:prstGeom>
        </p:spPr>
        <p:txBody>
          <a:bodyPr wrap="square">
            <a:spAutoFit/>
          </a:bodyPr>
          <a:lstStyle/>
          <a:p>
            <a:pPr lvl="0" algn="just"/>
            <a:r>
              <a:rPr lang="pl-PL" dirty="0" smtClean="0">
                <a:latin typeface="Arial" panose="020B0604020202020204" pitchFamily="34" charset="0"/>
                <a:cs typeface="Arial" panose="020B0604020202020204" pitchFamily="34" charset="0"/>
              </a:rPr>
              <a:t>…Pani/Pana </a:t>
            </a:r>
            <a:r>
              <a:rPr lang="pl-PL" dirty="0">
                <a:latin typeface="Arial" panose="020B0604020202020204" pitchFamily="34" charset="0"/>
                <a:cs typeface="Arial" panose="020B0604020202020204" pitchFamily="34" charset="0"/>
              </a:rPr>
              <a:t>będą przetwarzane przez tut. </a:t>
            </a:r>
            <a:r>
              <a:rPr lang="pl-PL" dirty="0" smtClean="0">
                <a:latin typeface="Arial" panose="020B0604020202020204" pitchFamily="34" charset="0"/>
                <a:cs typeface="Arial" panose="020B0604020202020204" pitchFamily="34" charset="0"/>
              </a:rPr>
              <a:t>………………….. w </a:t>
            </a:r>
            <a:r>
              <a:rPr lang="pl-PL" dirty="0">
                <a:latin typeface="Arial" panose="020B0604020202020204" pitchFamily="34" charset="0"/>
                <a:cs typeface="Arial" panose="020B0604020202020204" pitchFamily="34" charset="0"/>
              </a:rPr>
              <a:t>sposób zautomatyzowany, przetwarzanie odbywa się na podstawie umowy lub zgody, przy czym Administrator będzie mógł odmówić </a:t>
            </a:r>
            <a:r>
              <a:rPr lang="pl-PL" dirty="0" smtClean="0">
                <a:latin typeface="Arial" panose="020B0604020202020204" pitchFamily="34" charset="0"/>
                <a:cs typeface="Arial" panose="020B0604020202020204" pitchFamily="34" charset="0"/>
              </a:rPr>
              <a:t>skorzystania                       z </a:t>
            </a:r>
            <a:r>
              <a:rPr lang="pl-PL" dirty="0">
                <a:latin typeface="Arial" panose="020B0604020202020204" pitchFamily="34" charset="0"/>
                <a:cs typeface="Arial" panose="020B0604020202020204" pitchFamily="34" charset="0"/>
              </a:rPr>
              <a:t>tego uprawnienia przez </a:t>
            </a:r>
            <a:r>
              <a:rPr lang="pl-PL" dirty="0" smtClean="0">
                <a:latin typeface="Arial" panose="020B0604020202020204" pitchFamily="34" charset="0"/>
                <a:cs typeface="Arial" panose="020B0604020202020204" pitchFamily="34" charset="0"/>
              </a:rPr>
              <a:t>Panią/Pan w </a:t>
            </a:r>
            <a:r>
              <a:rPr lang="pl-PL" dirty="0">
                <a:latin typeface="Arial" panose="020B0604020202020204" pitchFamily="34" charset="0"/>
                <a:cs typeface="Arial" panose="020B0604020202020204" pitchFamily="34" charset="0"/>
              </a:rPr>
              <a:t>sytuacji napotkania </a:t>
            </a:r>
            <a:r>
              <a:rPr lang="pl-PL" dirty="0" smtClean="0">
                <a:latin typeface="Arial" panose="020B0604020202020204" pitchFamily="34" charset="0"/>
                <a:cs typeface="Arial" panose="020B0604020202020204" pitchFamily="34" charset="0"/>
              </a:rPr>
              <a:t>trudności                   w </a:t>
            </a:r>
            <a:r>
              <a:rPr lang="pl-PL" dirty="0">
                <a:latin typeface="Arial" panose="020B0604020202020204" pitchFamily="34" charset="0"/>
                <a:cs typeface="Arial" panose="020B0604020202020204" pitchFamily="34" charset="0"/>
              </a:rPr>
              <a:t>uzyskaniu kontaktu z drugim administratorem lub wystąpią problemy techniczne uniemożliwiające realizację tego uprawnienia), </a:t>
            </a:r>
            <a:r>
              <a:rPr lang="pl-PL" b="1" dirty="0">
                <a:latin typeface="Arial" panose="020B0604020202020204" pitchFamily="34" charset="0"/>
                <a:cs typeface="Arial" panose="020B0604020202020204" pitchFamily="34" charset="0"/>
              </a:rPr>
              <a:t>wniesienia sprzeciwu wobec </a:t>
            </a:r>
            <a:r>
              <a:rPr lang="pl-PL" b="1" dirty="0" smtClean="0">
                <a:latin typeface="Arial" panose="020B0604020202020204" pitchFamily="34" charset="0"/>
                <a:cs typeface="Arial" panose="020B0604020202020204" pitchFamily="34" charset="0"/>
              </a:rPr>
              <a:t>przetwarzania w </a:t>
            </a:r>
            <a:r>
              <a:rPr lang="pl-PL" b="1" dirty="0">
                <a:latin typeface="Arial" panose="020B0604020202020204" pitchFamily="34" charset="0"/>
                <a:cs typeface="Arial" panose="020B0604020202020204" pitchFamily="34" charset="0"/>
              </a:rPr>
              <a:t>zakresie, w jakim przetwarzanie następuje na podstawie prawnie uzasadnionego interesu Administratora</a:t>
            </a:r>
            <a:r>
              <a:rPr lang="pl-PL" dirty="0">
                <a:latin typeface="Arial" panose="020B0604020202020204" pitchFamily="34" charset="0"/>
                <a:cs typeface="Arial" panose="020B0604020202020204" pitchFamily="34" charset="0"/>
              </a:rPr>
              <a:t> (np. dochodzenie roszczeń), </a:t>
            </a:r>
            <a:r>
              <a:rPr lang="pl-PL" b="1" dirty="0">
                <a:latin typeface="Arial" panose="020B0604020202020204" pitchFamily="34" charset="0"/>
                <a:cs typeface="Arial" panose="020B0604020202020204" pitchFamily="34" charset="0"/>
              </a:rPr>
              <a:t>cofnięcia zgody na przetwarzanie danych w zakresie</a:t>
            </a:r>
            <a:r>
              <a:rPr lang="pl-PL" b="1" dirty="0" smtClean="0">
                <a:latin typeface="Arial" panose="020B0604020202020204" pitchFamily="34" charset="0"/>
                <a:cs typeface="Arial" panose="020B0604020202020204" pitchFamily="34" charset="0"/>
              </a:rPr>
              <a:t>, w </a:t>
            </a:r>
            <a:r>
              <a:rPr lang="pl-PL" b="1" dirty="0">
                <a:latin typeface="Arial" panose="020B0604020202020204" pitchFamily="34" charset="0"/>
                <a:cs typeface="Arial" panose="020B0604020202020204" pitchFamily="34" charset="0"/>
              </a:rPr>
              <a:t>jakim podstawą przetwarzania jest zgoda</a:t>
            </a:r>
            <a:r>
              <a:rPr lang="pl-PL" dirty="0">
                <a:latin typeface="Arial" panose="020B0604020202020204" pitchFamily="34" charset="0"/>
                <a:cs typeface="Arial" panose="020B0604020202020204" pitchFamily="34" charset="0"/>
              </a:rPr>
              <a:t>, przy czym wycofanie zgody nie wpływa na zgodność z prawem przetwarzania, którego dokonano na podstawie zgody przed jej </a:t>
            </a:r>
            <a:r>
              <a:rPr lang="pl-PL" dirty="0" smtClean="0">
                <a:latin typeface="Arial" panose="020B0604020202020204" pitchFamily="34" charset="0"/>
                <a:cs typeface="Arial" panose="020B0604020202020204" pitchFamily="34" charset="0"/>
              </a:rPr>
              <a:t>cofnięciem.</a:t>
            </a:r>
            <a:endParaRPr lang="pl-PL" dirty="0">
              <a:latin typeface="Arial" panose="020B0604020202020204" pitchFamily="34" charset="0"/>
              <a:cs typeface="Arial" panose="020B0604020202020204" pitchFamily="34" charset="0"/>
            </a:endParaRPr>
          </a:p>
          <a:p>
            <a:pPr lvl="0" algn="just"/>
            <a:endParaRPr lang="pl-PL" dirty="0" smtClean="0">
              <a:latin typeface="Arial" panose="020B0604020202020204" pitchFamily="34" charset="0"/>
              <a:cs typeface="Arial" panose="020B0604020202020204" pitchFamily="34" charset="0"/>
            </a:endParaRPr>
          </a:p>
          <a:p>
            <a:pPr lvl="0" algn="just"/>
            <a:r>
              <a:rPr lang="pl-PL" dirty="0" smtClean="0">
                <a:latin typeface="Arial" panose="020B0604020202020204" pitchFamily="34" charset="0"/>
                <a:cs typeface="Arial" panose="020B0604020202020204" pitchFamily="34" charset="0"/>
              </a:rPr>
              <a:t>	Jeśli </a:t>
            </a:r>
            <a:r>
              <a:rPr lang="pl-PL" dirty="0">
                <a:latin typeface="Arial" panose="020B0604020202020204" pitchFamily="34" charset="0"/>
                <a:cs typeface="Arial" panose="020B0604020202020204" pitchFamily="34" charset="0"/>
              </a:rPr>
              <a:t>Pani/Pan uzna, że przetwarzamy dane osobowe </a:t>
            </a:r>
            <a:r>
              <a:rPr lang="pl-PL" dirty="0" smtClean="0">
                <a:latin typeface="Arial" panose="020B0604020202020204" pitchFamily="34" charset="0"/>
                <a:cs typeface="Arial" panose="020B0604020202020204" pitchFamily="34" charset="0"/>
              </a:rPr>
              <a:t>niezgodnie  z </a:t>
            </a:r>
            <a:r>
              <a:rPr lang="pl-PL" dirty="0">
                <a:latin typeface="Arial" panose="020B0604020202020204" pitchFamily="34" charset="0"/>
                <a:cs typeface="Arial" panose="020B0604020202020204" pitchFamily="34" charset="0"/>
              </a:rPr>
              <a:t>prawem ma Pani/Pan prawo wniesienia skargi do organu nadzorczego (Prezesa Urzędu Ochrony Danych Osobowych</a:t>
            </a:r>
            <a:r>
              <a:rPr lang="pl-PL" dirty="0" smtClean="0">
                <a:latin typeface="Arial" panose="020B0604020202020204" pitchFamily="34" charset="0"/>
                <a:cs typeface="Arial" panose="020B0604020202020204" pitchFamily="34" charset="0"/>
              </a:rPr>
              <a:t>).</a:t>
            </a: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88370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755575" y="1175047"/>
            <a:ext cx="7472933" cy="4247317"/>
          </a:xfrm>
          <a:prstGeom prst="rect">
            <a:avLst/>
          </a:prstGeom>
        </p:spPr>
        <p:txBody>
          <a:bodyPr wrap="square">
            <a:spAutoFit/>
          </a:bodyPr>
          <a:lstStyle/>
          <a:p>
            <a:pPr lvl="0" algn="just"/>
            <a:endParaRPr lang="pl-PL" dirty="0" smtClean="0">
              <a:latin typeface="Arial" panose="020B0604020202020204" pitchFamily="34" charset="0"/>
              <a:cs typeface="Arial" panose="020B0604020202020204" pitchFamily="34" charset="0"/>
            </a:endParaRPr>
          </a:p>
          <a:p>
            <a:pPr lvl="0" algn="just"/>
            <a:r>
              <a:rPr lang="pl-PL" dirty="0" smtClean="0">
                <a:latin typeface="Arial" panose="020B0604020202020204" pitchFamily="34" charset="0"/>
                <a:cs typeface="Arial" panose="020B0604020202020204" pitchFamily="34" charset="0"/>
              </a:rPr>
              <a:t>	Administrator</a:t>
            </a:r>
            <a:r>
              <a:rPr lang="pl-PL" dirty="0">
                <a:latin typeface="Arial" panose="020B0604020202020204" pitchFamily="34" charset="0"/>
                <a:cs typeface="Arial" panose="020B0604020202020204" pitchFamily="34" charset="0"/>
              </a:rPr>
              <a:t>, wyznaczył Inspektora Ochrony Danych, z którym może Pani/Pan kontaktować się dzwoniąc bezpośrednio pod numer telefonu …………….w godzinach ……………..lub za pomocą poczty elektronicznej - adres: </a:t>
            </a:r>
            <a:r>
              <a:rPr lang="pl-PL" dirty="0" smtClean="0">
                <a:latin typeface="Arial" panose="020B0604020202020204" pitchFamily="34" charset="0"/>
                <a:cs typeface="Arial" panose="020B0604020202020204" pitchFamily="34" charset="0"/>
              </a:rPr>
              <a:t>………………………….</a:t>
            </a:r>
          </a:p>
          <a:p>
            <a:pPr lvl="0" algn="just"/>
            <a:endParaRPr lang="pl-PL" dirty="0">
              <a:latin typeface="Arial" panose="020B0604020202020204" pitchFamily="34" charset="0"/>
              <a:cs typeface="Arial" panose="020B0604020202020204" pitchFamily="34" charset="0"/>
            </a:endParaRPr>
          </a:p>
          <a:p>
            <a:pPr lvl="0" algn="just"/>
            <a:r>
              <a:rPr lang="pl-PL" dirty="0" smtClean="0">
                <a:latin typeface="Arial" panose="020B0604020202020204" pitchFamily="34" charset="0"/>
                <a:cs typeface="Arial" panose="020B0604020202020204" pitchFamily="34" charset="0"/>
              </a:rPr>
              <a:t>	Pani/Pana </a:t>
            </a:r>
            <a:r>
              <a:rPr lang="pl-PL" dirty="0">
                <a:latin typeface="Arial" panose="020B0604020202020204" pitchFamily="34" charset="0"/>
                <a:cs typeface="Arial" panose="020B0604020202020204" pitchFamily="34" charset="0"/>
              </a:rPr>
              <a:t>dane osobowe będą przechowywane przez okres niezbędny do pełnej realizacji obowiązków wynikających z przepisów prawa, dotyczących statutowej działalności </a:t>
            </a:r>
            <a:r>
              <a:rPr lang="pl-PL" dirty="0" smtClean="0">
                <a:latin typeface="Arial" panose="020B0604020202020204" pitchFamily="34" charset="0"/>
                <a:cs typeface="Arial" panose="020B0604020202020204" pitchFamily="34" charset="0"/>
              </a:rPr>
              <a:t>………………………                                 w </a:t>
            </a:r>
            <a:r>
              <a:rPr lang="pl-PL" dirty="0">
                <a:latin typeface="Arial" panose="020B0604020202020204" pitchFamily="34" charset="0"/>
                <a:cs typeface="Arial" panose="020B0604020202020204" pitchFamily="34" charset="0"/>
              </a:rPr>
              <a:t>…………………, związanej m.in. z prowadzonymi postępowaniami wnioskowymi …………………., tudzież z ……………., czy udzielaniem ………………., w tym do końca okresu przedawnienia potencjalnych roszczeń</a:t>
            </a:r>
            <a:r>
              <a:rPr lang="pl-PL" dirty="0" smtClean="0">
                <a:latin typeface="Arial" panose="020B0604020202020204" pitchFamily="34" charset="0"/>
                <a:cs typeface="Arial" panose="020B0604020202020204" pitchFamily="34" charset="0"/>
              </a:rPr>
              <a:t>,.</a:t>
            </a:r>
          </a:p>
          <a:p>
            <a:pPr lvl="0"/>
            <a:endParaRPr lang="pl-PL" dirty="0"/>
          </a:p>
          <a:p>
            <a:r>
              <a:rPr lang="pl-PL" dirty="0"/>
              <a:t> </a:t>
            </a:r>
          </a:p>
        </p:txBody>
      </p:sp>
    </p:spTree>
    <p:extLst>
      <p:ext uri="{BB962C8B-B14F-4D97-AF65-F5344CB8AC3E}">
        <p14:creationId xmlns:p14="http://schemas.microsoft.com/office/powerpoint/2010/main" val="13411261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755575" y="1175048"/>
            <a:ext cx="7472933" cy="2862322"/>
          </a:xfrm>
          <a:prstGeom prst="rect">
            <a:avLst/>
          </a:prstGeom>
        </p:spPr>
        <p:txBody>
          <a:bodyPr wrap="square">
            <a:spAutoFit/>
          </a:bodyPr>
          <a:lstStyle/>
          <a:p>
            <a:pPr lvl="0" algn="just"/>
            <a:r>
              <a:rPr lang="pl-PL" dirty="0" smtClean="0">
                <a:latin typeface="Arial" panose="020B0604020202020204" pitchFamily="34" charset="0"/>
                <a:cs typeface="Arial" panose="020B0604020202020204" pitchFamily="34" charset="0"/>
              </a:rPr>
              <a:t>	Przetwarzanie </a:t>
            </a:r>
            <a:r>
              <a:rPr lang="pl-PL" dirty="0">
                <a:latin typeface="Arial" panose="020B0604020202020204" pitchFamily="34" charset="0"/>
                <a:cs typeface="Arial" panose="020B0604020202020204" pitchFamily="34" charset="0"/>
              </a:rPr>
              <a:t>Pani/Pana danych osobowych oparte jest na właściwej, zgodnej z obowiązującymi przepisami podstawie prawnej, wyrażonej w Rozporządzeniu Parlamentu Europejskiego i Rady (UE) 2016/679 z dnia 27 kwietnia 2016 r. w sprawie ochrony osób fizycznych w związku z przetwarzaniem danych osobowych i w sprawie swobodnego przepływu takich danych oraz uchylenia dyrektywy 95/46/WE (tzw. RODO) odpowiednio w art. 6 i/lub 9, a związanej m.in. z podjęciem działań przed: zawarciem umowy (jej aktualizacją), zajęciem stanowiska (np. </a:t>
            </a:r>
            <a:r>
              <a:rPr lang="pl-PL" dirty="0" err="1">
                <a:latin typeface="Arial" panose="020B0604020202020204" pitchFamily="34" charset="0"/>
                <a:cs typeface="Arial" panose="020B0604020202020204" pitchFamily="34" charset="0"/>
              </a:rPr>
              <a:t>ws</a:t>
            </a:r>
            <a:r>
              <a:rPr lang="pl-PL" dirty="0">
                <a:latin typeface="Arial" panose="020B0604020202020204" pitchFamily="34" charset="0"/>
                <a:cs typeface="Arial" panose="020B0604020202020204" pitchFamily="34" charset="0"/>
              </a:rPr>
              <a:t>. udzielenia ulgi), czy wyrażeniem przez Panią/Pana zgody na przetwarzanie danych osobowych.</a:t>
            </a:r>
          </a:p>
        </p:txBody>
      </p:sp>
    </p:spTree>
    <p:extLst>
      <p:ext uri="{BB962C8B-B14F-4D97-AF65-F5344CB8AC3E}">
        <p14:creationId xmlns:p14="http://schemas.microsoft.com/office/powerpoint/2010/main" val="5278365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Symbol zastępczy zawartości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7" y="1812621"/>
            <a:ext cx="5766835" cy="4313542"/>
          </a:xfrm>
          <a:prstGeom prst="rect">
            <a:avLst/>
          </a:prstGeom>
        </p:spPr>
      </p:pic>
      <p:pic>
        <p:nvPicPr>
          <p:cNvPr id="7" name="Symbol zastępczy zawartości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1740" y="1545099"/>
            <a:ext cx="6482143" cy="4116150"/>
          </a:xfrm>
          <a:prstGeom prst="rect">
            <a:avLst/>
          </a:prstGeom>
        </p:spPr>
      </p:pic>
    </p:spTree>
    <p:extLst>
      <p:ext uri="{BB962C8B-B14F-4D97-AF65-F5344CB8AC3E}">
        <p14:creationId xmlns:p14="http://schemas.microsoft.com/office/powerpoint/2010/main" val="987415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467544" y="474344"/>
            <a:ext cx="7632848" cy="5847755"/>
          </a:xfrm>
          <a:prstGeom prst="rect">
            <a:avLst/>
          </a:prstGeom>
        </p:spPr>
        <p:txBody>
          <a:bodyPr wrap="square">
            <a:spAutoFit/>
          </a:bodyPr>
          <a:lstStyle/>
          <a:p>
            <a:endParaRPr lang="pl-PL" dirty="0" smtClean="0"/>
          </a:p>
          <a:p>
            <a:endParaRPr lang="pl-PL" dirty="0"/>
          </a:p>
          <a:p>
            <a:endParaRPr lang="pl-PL" dirty="0" smtClean="0"/>
          </a:p>
          <a:p>
            <a:pPr algn="just"/>
            <a:endParaRPr lang="pl-PL" sz="2000" dirty="0"/>
          </a:p>
          <a:p>
            <a:pPr algn="just"/>
            <a:r>
              <a:rPr lang="pl-PL" sz="2000" dirty="0" smtClean="0">
                <a:latin typeface="Arial" panose="020B0604020202020204" pitchFamily="34" charset="0"/>
                <a:cs typeface="Arial" panose="020B0604020202020204" pitchFamily="34" charset="0"/>
              </a:rPr>
              <a:t>	Pojęcie </a:t>
            </a:r>
            <a:r>
              <a:rPr lang="pl-PL" sz="2000" dirty="0">
                <a:latin typeface="Arial" panose="020B0604020202020204" pitchFamily="34" charset="0"/>
                <a:cs typeface="Arial" panose="020B0604020202020204" pitchFamily="34" charset="0"/>
              </a:rPr>
              <a:t>prawa do prywatności po raz pierwszy sformułowano w 1858 r. przy okazji procesu związanego z publikacją wizerunku słynnej francuskiej aktorki Racheli na łożu </a:t>
            </a:r>
            <a:r>
              <a:rPr lang="pl-PL" sz="2000" dirty="0" smtClean="0">
                <a:latin typeface="Arial" panose="020B0604020202020204" pitchFamily="34" charset="0"/>
                <a:cs typeface="Arial" panose="020B0604020202020204" pitchFamily="34" charset="0"/>
              </a:rPr>
              <a:t>śmierci (reprodukcji obrazu z jej wizerunkiem). Jednakże największy spór w tym zakresie miał miejsce w</a:t>
            </a:r>
            <a:r>
              <a:rPr lang="pl-PL" sz="2000" dirty="0">
                <a:latin typeface="Arial" panose="020B0604020202020204" pitchFamily="34" charset="0"/>
                <a:cs typeface="Arial" panose="020B0604020202020204" pitchFamily="34" charset="0"/>
              </a:rPr>
              <a:t> Niemczech w 1898 r. </a:t>
            </a:r>
            <a:endParaRPr lang="pl-PL" sz="2000" dirty="0" smtClean="0">
              <a:latin typeface="Arial" panose="020B0604020202020204" pitchFamily="34" charset="0"/>
              <a:cs typeface="Arial" panose="020B0604020202020204" pitchFamily="34" charset="0"/>
            </a:endParaRPr>
          </a:p>
          <a:p>
            <a:pPr algn="just"/>
            <a:r>
              <a:rPr lang="pl-PL" sz="2000" dirty="0" smtClean="0">
                <a:latin typeface="Arial" panose="020B0604020202020204" pitchFamily="34" charset="0"/>
                <a:cs typeface="Arial" panose="020B0604020202020204" pitchFamily="34" charset="0"/>
              </a:rPr>
              <a:t>	Dwóch </a:t>
            </a:r>
            <a:r>
              <a:rPr lang="pl-PL" sz="2000" dirty="0">
                <a:latin typeface="Arial" panose="020B0604020202020204" pitchFamily="34" charset="0"/>
                <a:cs typeface="Arial" panose="020B0604020202020204" pitchFamily="34" charset="0"/>
              </a:rPr>
              <a:t>fotografów </a:t>
            </a:r>
            <a:r>
              <a:rPr lang="pl-PL" sz="2000" dirty="0" smtClean="0">
                <a:latin typeface="Arial" panose="020B0604020202020204" pitchFamily="34" charset="0"/>
                <a:cs typeface="Arial" panose="020B0604020202020204" pitchFamily="34" charset="0"/>
              </a:rPr>
              <a:t>(prekursorów obecnych </a:t>
            </a:r>
            <a:r>
              <a:rPr lang="pl-PL" sz="2000" i="1" dirty="0" smtClean="0">
                <a:latin typeface="Arial" panose="020B0604020202020204" pitchFamily="34" charset="0"/>
                <a:cs typeface="Arial" panose="020B0604020202020204" pitchFamily="34" charset="0"/>
              </a:rPr>
              <a:t>paparazzi</a:t>
            </a:r>
            <a:r>
              <a:rPr lang="pl-PL" sz="2000" dirty="0" smtClean="0">
                <a:latin typeface="Arial" panose="020B0604020202020204" pitchFamily="34" charset="0"/>
                <a:cs typeface="Arial" panose="020B0604020202020204" pitchFamily="34" charset="0"/>
              </a:rPr>
              <a:t>) dowiedziawszy się o śmierci Kanclerza Rzeszy Otto von                           </a:t>
            </a:r>
            <a:r>
              <a:rPr lang="pl-PL" sz="2000" dirty="0" err="1" smtClean="0">
                <a:latin typeface="Arial" panose="020B0604020202020204" pitchFamily="34" charset="0"/>
                <a:cs typeface="Arial" panose="020B0604020202020204" pitchFamily="34" charset="0"/>
              </a:rPr>
              <a:t>Bis­marck’a</a:t>
            </a:r>
            <a:r>
              <a:rPr lang="pl-PL" sz="2000" dirty="0" smtClean="0">
                <a:latin typeface="Arial" panose="020B0604020202020204" pitchFamily="34" charset="0"/>
                <a:cs typeface="Arial" panose="020B0604020202020204" pitchFamily="34" charset="0"/>
              </a:rPr>
              <a:t> </a:t>
            </a:r>
            <a:r>
              <a:rPr lang="pl-PL" sz="2000" dirty="0">
                <a:latin typeface="Arial" panose="020B0604020202020204" pitchFamily="34" charset="0"/>
                <a:cs typeface="Arial" panose="020B0604020202020204" pitchFamily="34" charset="0"/>
              </a:rPr>
              <a:t>i zakradło </a:t>
            </a:r>
            <a:r>
              <a:rPr lang="pl-PL" sz="2000" dirty="0" smtClean="0">
                <a:latin typeface="Arial" panose="020B0604020202020204" pitchFamily="34" charset="0"/>
                <a:cs typeface="Arial" panose="020B0604020202020204" pitchFamily="34" charset="0"/>
              </a:rPr>
              <a:t>się do </a:t>
            </a:r>
            <a:r>
              <a:rPr lang="pl-PL" sz="2000" dirty="0">
                <a:latin typeface="Arial" panose="020B0604020202020204" pitchFamily="34" charset="0"/>
                <a:cs typeface="Arial" panose="020B0604020202020204" pitchFamily="34" charset="0"/>
              </a:rPr>
              <a:t>jego domu, by po przekupieniu służby sfotografować zwłoki. Zdjęcia </a:t>
            </a:r>
            <a:r>
              <a:rPr lang="pl-PL" sz="2000" dirty="0" smtClean="0">
                <a:latin typeface="Arial" panose="020B0604020202020204" pitchFamily="34" charset="0"/>
                <a:cs typeface="Arial" panose="020B0604020202020204" pitchFamily="34" charset="0"/>
              </a:rPr>
              <a:t>nie </a:t>
            </a:r>
            <a:r>
              <a:rPr lang="pl-PL" sz="2000" dirty="0">
                <a:latin typeface="Arial" panose="020B0604020202020204" pitchFamily="34" charset="0"/>
                <a:cs typeface="Arial" panose="020B0604020202020204" pitchFamily="34" charset="0"/>
              </a:rPr>
              <a:t>udało im się sprzedać, choć był chętny wydawca. O wszystkim dowiedziała się rodzina </a:t>
            </a:r>
            <a:r>
              <a:rPr lang="pl-PL" sz="2000" dirty="0" smtClean="0">
                <a:latin typeface="Arial" panose="020B0604020202020204" pitchFamily="34" charset="0"/>
                <a:cs typeface="Arial" panose="020B0604020202020204" pitchFamily="34" charset="0"/>
              </a:rPr>
              <a:t>Żelaznego Kanclerza </a:t>
            </a:r>
            <a:r>
              <a:rPr lang="pl-PL" sz="2000" dirty="0">
                <a:latin typeface="Arial" panose="020B0604020202020204" pitchFamily="34" charset="0"/>
                <a:cs typeface="Arial" panose="020B0604020202020204" pitchFamily="34" charset="0"/>
              </a:rPr>
              <a:t>i publikację zablokowała, a fotografów na kilka miesięcy </a:t>
            </a:r>
            <a:r>
              <a:rPr lang="pl-PL" sz="2000" dirty="0" smtClean="0">
                <a:latin typeface="Arial" panose="020B0604020202020204" pitchFamily="34" charset="0"/>
                <a:cs typeface="Arial" panose="020B0604020202020204" pitchFamily="34" charset="0"/>
              </a:rPr>
              <a:t>umieściła  w więzieniu. Do  upublicznienie fotografii doszło dopiero w latach 50 XX wieku. Oglądając </a:t>
            </a:r>
            <a:r>
              <a:rPr lang="pl-PL" sz="2000" dirty="0">
                <a:latin typeface="Arial" panose="020B0604020202020204" pitchFamily="34" charset="0"/>
                <a:cs typeface="Arial" panose="020B0604020202020204" pitchFamily="34" charset="0"/>
              </a:rPr>
              <a:t>dziś to </a:t>
            </a:r>
            <a:r>
              <a:rPr lang="pl-PL" sz="2000" dirty="0" smtClean="0">
                <a:latin typeface="Arial" panose="020B0604020202020204" pitchFamily="34" charset="0"/>
                <a:cs typeface="Arial" panose="020B0604020202020204" pitchFamily="34" charset="0"/>
              </a:rPr>
              <a:t>zdjęcie, </a:t>
            </a:r>
            <a:r>
              <a:rPr lang="pl-PL" sz="2000" dirty="0">
                <a:latin typeface="Arial" panose="020B0604020202020204" pitchFamily="34" charset="0"/>
                <a:cs typeface="Arial" panose="020B0604020202020204" pitchFamily="34" charset="0"/>
              </a:rPr>
              <a:t>można zrozumieć obawy </a:t>
            </a:r>
            <a:r>
              <a:rPr lang="pl-PL" sz="2000" dirty="0" smtClean="0">
                <a:latin typeface="Arial" panose="020B0604020202020204" pitchFamily="34" charset="0"/>
                <a:cs typeface="Arial" panose="020B0604020202020204" pitchFamily="34" charset="0"/>
              </a:rPr>
              <a:t>rodziny i niechęć do publikacji. </a:t>
            </a:r>
            <a:endParaRPr lang="pl-P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2578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629753" y="1277642"/>
            <a:ext cx="7598756" cy="5484578"/>
          </a:xfrm>
          <a:prstGeom prst="rect">
            <a:avLst/>
          </a:prstGeom>
        </p:spPr>
        <p:txBody>
          <a:bodyPr wrap="square">
            <a:spAutoFit/>
          </a:bodyPr>
          <a:lstStyle/>
          <a:p>
            <a:pPr algn="just">
              <a:lnSpc>
                <a:spcPct val="80000"/>
              </a:lnSpc>
            </a:pPr>
            <a:r>
              <a:rPr lang="pl-PL" altLang="pl-PL" dirty="0" smtClean="0">
                <a:latin typeface="Arial" panose="020B0604020202020204" pitchFamily="34" charset="0"/>
                <a:cs typeface="Arial" panose="020B0604020202020204" pitchFamily="34" charset="0"/>
              </a:rPr>
              <a:t>W XX wieku, po II Wojnie Światowej, ogromne znaczenie w świetle wydarzeń lat 1939 - 1945, odegrały organizacje międzynarodowe hołdujące przede wszystkim prawom człowieka. Efektem ich prac były różnego rodzaju dokumenty i publikacje, których zapisy można wiązać                      z ochroną danych osobowych:</a:t>
            </a:r>
          </a:p>
          <a:p>
            <a:pPr algn="just">
              <a:lnSpc>
                <a:spcPct val="80000"/>
              </a:lnSpc>
            </a:pPr>
            <a:endParaRPr lang="pl-PL" altLang="pl-PL" sz="2000" b="1" dirty="0" smtClean="0">
              <a:latin typeface="Arial" panose="020B0604020202020204" pitchFamily="34" charset="0"/>
              <a:cs typeface="Arial" panose="020B0604020202020204" pitchFamily="34" charset="0"/>
            </a:endParaRPr>
          </a:p>
          <a:p>
            <a:pPr algn="just">
              <a:lnSpc>
                <a:spcPct val="80000"/>
              </a:lnSpc>
            </a:pPr>
            <a:r>
              <a:rPr lang="pl-PL" altLang="pl-PL" b="1" dirty="0" smtClean="0">
                <a:latin typeface="Arial" panose="020B0604020202020204" pitchFamily="34" charset="0"/>
                <a:cs typeface="Arial" panose="020B0604020202020204" pitchFamily="34" charset="0"/>
              </a:rPr>
              <a:t>• Powszechna </a:t>
            </a:r>
            <a:r>
              <a:rPr lang="pl-PL" altLang="pl-PL" b="1" dirty="0">
                <a:latin typeface="Arial" panose="020B0604020202020204" pitchFamily="34" charset="0"/>
                <a:cs typeface="Arial" panose="020B0604020202020204" pitchFamily="34" charset="0"/>
              </a:rPr>
              <a:t>Deklaracja Praw Człowieka ONZ z 1948 </a:t>
            </a:r>
            <a:r>
              <a:rPr lang="pl-PL" altLang="pl-PL" b="1" dirty="0" smtClean="0">
                <a:latin typeface="Arial" panose="020B0604020202020204" pitchFamily="34" charset="0"/>
                <a:cs typeface="Arial" panose="020B0604020202020204" pitchFamily="34" charset="0"/>
              </a:rPr>
              <a:t>roku</a:t>
            </a:r>
          </a:p>
          <a:p>
            <a:pPr algn="ctr">
              <a:lnSpc>
                <a:spcPct val="80000"/>
              </a:lnSpc>
            </a:pPr>
            <a:endParaRPr lang="pl-PL" altLang="pl-PL" sz="2000" b="1" dirty="0">
              <a:solidFill>
                <a:srgbClr val="002060"/>
              </a:solidFill>
              <a:latin typeface="Arial" panose="020B0604020202020204" pitchFamily="34" charset="0"/>
              <a:cs typeface="Arial" panose="020B0604020202020204" pitchFamily="34" charset="0"/>
            </a:endParaRPr>
          </a:p>
          <a:p>
            <a:pPr algn="ctr">
              <a:lnSpc>
                <a:spcPct val="80000"/>
              </a:lnSpc>
            </a:pPr>
            <a:r>
              <a:rPr lang="pl-PL" altLang="pl-PL" b="1" dirty="0">
                <a:solidFill>
                  <a:srgbClr val="002060"/>
                </a:solidFill>
                <a:latin typeface="Arial" panose="020B0604020202020204" pitchFamily="34" charset="0"/>
                <a:cs typeface="Arial" panose="020B0604020202020204" pitchFamily="34" charset="0"/>
              </a:rPr>
              <a:t>A</a:t>
            </a:r>
            <a:r>
              <a:rPr lang="pl-PL" altLang="pl-PL" b="1" dirty="0" smtClean="0">
                <a:solidFill>
                  <a:srgbClr val="002060"/>
                </a:solidFill>
                <a:latin typeface="Arial" panose="020B0604020202020204" pitchFamily="34" charset="0"/>
                <a:cs typeface="Arial" panose="020B0604020202020204" pitchFamily="34" charset="0"/>
              </a:rPr>
              <a:t>rt</a:t>
            </a:r>
            <a:r>
              <a:rPr lang="pl-PL" altLang="pl-PL" b="1" dirty="0">
                <a:solidFill>
                  <a:srgbClr val="002060"/>
                </a:solidFill>
                <a:latin typeface="Arial" panose="020B0604020202020204" pitchFamily="34" charset="0"/>
                <a:cs typeface="Arial" panose="020B0604020202020204" pitchFamily="34" charset="0"/>
              </a:rPr>
              <a:t>. </a:t>
            </a:r>
            <a:r>
              <a:rPr lang="pl-PL" altLang="pl-PL" b="1" dirty="0" smtClean="0">
                <a:solidFill>
                  <a:srgbClr val="002060"/>
                </a:solidFill>
                <a:latin typeface="Arial" panose="020B0604020202020204" pitchFamily="34" charset="0"/>
                <a:cs typeface="Arial" panose="020B0604020202020204" pitchFamily="34" charset="0"/>
              </a:rPr>
              <a:t>12</a:t>
            </a:r>
          </a:p>
          <a:p>
            <a:pPr algn="just">
              <a:lnSpc>
                <a:spcPct val="80000"/>
              </a:lnSpc>
            </a:pPr>
            <a:endParaRPr lang="pl-PL" altLang="pl-PL" b="1" dirty="0">
              <a:latin typeface="Arial" panose="020B0604020202020204" pitchFamily="34" charset="0"/>
              <a:cs typeface="Arial" panose="020B0604020202020204" pitchFamily="34" charset="0"/>
            </a:endParaRPr>
          </a:p>
          <a:p>
            <a:pPr algn="just">
              <a:lnSpc>
                <a:spcPct val="80000"/>
              </a:lnSpc>
            </a:pPr>
            <a:r>
              <a:rPr lang="pl-PL" b="1" i="1" dirty="0" smtClean="0">
                <a:solidFill>
                  <a:srgbClr val="002060"/>
                </a:solidFill>
                <a:latin typeface="Arial" panose="020B0604020202020204" pitchFamily="34" charset="0"/>
                <a:cs typeface="Arial" panose="020B0604020202020204" pitchFamily="34" charset="0"/>
              </a:rPr>
              <a:t>Nie </a:t>
            </a:r>
            <a:r>
              <a:rPr lang="pl-PL" b="1" i="1" dirty="0">
                <a:solidFill>
                  <a:srgbClr val="002060"/>
                </a:solidFill>
                <a:latin typeface="Arial" panose="020B0604020202020204" pitchFamily="34" charset="0"/>
                <a:cs typeface="Arial" panose="020B0604020202020204" pitchFamily="34" charset="0"/>
              </a:rPr>
              <a:t>wolno ingerować samowolnie w czyjekolwiek </a:t>
            </a:r>
            <a:r>
              <a:rPr lang="pl-PL" b="1" i="1" dirty="0" smtClean="0">
                <a:solidFill>
                  <a:srgbClr val="002060"/>
                </a:solidFill>
                <a:latin typeface="Arial" panose="020B0604020202020204" pitchFamily="34" charset="0"/>
                <a:cs typeface="Arial" panose="020B0604020202020204" pitchFamily="34" charset="0"/>
              </a:rPr>
              <a:t>życie </a:t>
            </a:r>
            <a:r>
              <a:rPr lang="pl-PL" b="1" i="1" dirty="0">
                <a:solidFill>
                  <a:srgbClr val="002060"/>
                </a:solidFill>
                <a:latin typeface="Arial" panose="020B0604020202020204" pitchFamily="34" charset="0"/>
                <a:cs typeface="Arial" panose="020B0604020202020204" pitchFamily="34" charset="0"/>
              </a:rPr>
              <a:t>prywatne, rodzinne, domowe, ani w jego korespondencję, ani </a:t>
            </a:r>
            <a:r>
              <a:rPr lang="pl-PL" b="1" i="1" dirty="0" smtClean="0">
                <a:solidFill>
                  <a:srgbClr val="002060"/>
                </a:solidFill>
                <a:latin typeface="Arial" panose="020B0604020202020204" pitchFamily="34" charset="0"/>
                <a:cs typeface="Arial" panose="020B0604020202020204" pitchFamily="34" charset="0"/>
              </a:rPr>
              <a:t>też </a:t>
            </a:r>
            <a:r>
              <a:rPr lang="pl-PL" b="1" i="1" dirty="0">
                <a:solidFill>
                  <a:srgbClr val="002060"/>
                </a:solidFill>
                <a:latin typeface="Arial" panose="020B0604020202020204" pitchFamily="34" charset="0"/>
                <a:cs typeface="Arial" panose="020B0604020202020204" pitchFamily="34" charset="0"/>
              </a:rPr>
              <a:t>uwłaczać jego honorowi lub dobremu imieniu. </a:t>
            </a:r>
            <a:r>
              <a:rPr lang="pl-PL" b="1" i="1" dirty="0" smtClean="0">
                <a:solidFill>
                  <a:srgbClr val="002060"/>
                </a:solidFill>
                <a:latin typeface="Arial" panose="020B0604020202020204" pitchFamily="34" charset="0"/>
                <a:cs typeface="Arial" panose="020B0604020202020204" pitchFamily="34" charset="0"/>
              </a:rPr>
              <a:t>Każdy </a:t>
            </a:r>
            <a:r>
              <a:rPr lang="pl-PL" b="1" i="1" dirty="0">
                <a:solidFill>
                  <a:srgbClr val="002060"/>
                </a:solidFill>
                <a:latin typeface="Arial" panose="020B0604020202020204" pitchFamily="34" charset="0"/>
                <a:cs typeface="Arial" panose="020B0604020202020204" pitchFamily="34" charset="0"/>
              </a:rPr>
              <a:t>człowiek ma prawo </a:t>
            </a:r>
            <a:r>
              <a:rPr lang="pl-PL" b="1" i="1" dirty="0" smtClean="0">
                <a:solidFill>
                  <a:srgbClr val="002060"/>
                </a:solidFill>
                <a:latin typeface="Arial" panose="020B0604020202020204" pitchFamily="34" charset="0"/>
                <a:cs typeface="Arial" panose="020B0604020202020204" pitchFamily="34" charset="0"/>
              </a:rPr>
              <a:t>do ochrony </a:t>
            </a:r>
            <a:r>
              <a:rPr lang="pl-PL" b="1" i="1" dirty="0">
                <a:solidFill>
                  <a:srgbClr val="002060"/>
                </a:solidFill>
                <a:latin typeface="Arial" panose="020B0604020202020204" pitchFamily="34" charset="0"/>
                <a:cs typeface="Arial" panose="020B0604020202020204" pitchFamily="34" charset="0"/>
              </a:rPr>
              <a:t>prawnej przeciwko takiej ingerencji lub </a:t>
            </a:r>
            <a:r>
              <a:rPr lang="pl-PL" b="1" i="1" dirty="0" smtClean="0">
                <a:solidFill>
                  <a:srgbClr val="002060"/>
                </a:solidFill>
                <a:latin typeface="Arial" panose="020B0604020202020204" pitchFamily="34" charset="0"/>
                <a:cs typeface="Arial" panose="020B0604020202020204" pitchFamily="34" charset="0"/>
              </a:rPr>
              <a:t>uwłaczaniu.</a:t>
            </a:r>
          </a:p>
          <a:p>
            <a:pPr algn="just">
              <a:lnSpc>
                <a:spcPct val="80000"/>
              </a:lnSpc>
            </a:pPr>
            <a:endParaRPr lang="pl-PL" altLang="pl-PL" b="1" i="1" dirty="0" smtClean="0">
              <a:solidFill>
                <a:srgbClr val="002060"/>
              </a:solidFill>
              <a:latin typeface="Arial" panose="020B0604020202020204" pitchFamily="34" charset="0"/>
              <a:cs typeface="Arial" panose="020B0604020202020204" pitchFamily="34" charset="0"/>
            </a:endParaRPr>
          </a:p>
          <a:p>
            <a:pPr algn="just">
              <a:lnSpc>
                <a:spcPct val="80000"/>
              </a:lnSpc>
            </a:pPr>
            <a:r>
              <a:rPr lang="pl-PL" altLang="pl-PL" b="1" dirty="0">
                <a:latin typeface="Arial" panose="020B0604020202020204" pitchFamily="34" charset="0"/>
                <a:cs typeface="Arial" panose="020B0604020202020204" pitchFamily="34" charset="0"/>
              </a:rPr>
              <a:t>• </a:t>
            </a:r>
            <a:r>
              <a:rPr lang="pl-PL" altLang="pl-PL" b="1" dirty="0" smtClean="0">
                <a:latin typeface="Arial" panose="020B0604020202020204" pitchFamily="34" charset="0"/>
                <a:cs typeface="Arial" panose="020B0604020202020204" pitchFamily="34" charset="0"/>
              </a:rPr>
              <a:t>Międzynarodowy </a:t>
            </a:r>
            <a:r>
              <a:rPr lang="pl-PL" altLang="pl-PL" b="1" dirty="0">
                <a:latin typeface="Arial" panose="020B0604020202020204" pitchFamily="34" charset="0"/>
                <a:cs typeface="Arial" panose="020B0604020202020204" pitchFamily="34" charset="0"/>
              </a:rPr>
              <a:t>Pakt Praw Obywatelskich i Politycznych ONZ </a:t>
            </a:r>
            <a:r>
              <a:rPr lang="pl-PL" altLang="pl-PL" b="1" dirty="0" smtClean="0">
                <a:latin typeface="Arial" panose="020B0604020202020204" pitchFamily="34" charset="0"/>
                <a:cs typeface="Arial" panose="020B0604020202020204" pitchFamily="34" charset="0"/>
              </a:rPr>
              <a:t>                    </a:t>
            </a:r>
          </a:p>
          <a:p>
            <a:pPr algn="just">
              <a:lnSpc>
                <a:spcPct val="80000"/>
              </a:lnSpc>
            </a:pPr>
            <a:r>
              <a:rPr lang="pl-PL" altLang="pl-PL" b="1" dirty="0">
                <a:latin typeface="Arial" panose="020B0604020202020204" pitchFamily="34" charset="0"/>
                <a:cs typeface="Arial" panose="020B0604020202020204" pitchFamily="34" charset="0"/>
              </a:rPr>
              <a:t> </a:t>
            </a:r>
            <a:r>
              <a:rPr lang="pl-PL" altLang="pl-PL" b="1" dirty="0" smtClean="0">
                <a:latin typeface="Arial" panose="020B0604020202020204" pitchFamily="34" charset="0"/>
                <a:cs typeface="Arial" panose="020B0604020202020204" pitchFamily="34" charset="0"/>
              </a:rPr>
              <a:t> z 1966 roku</a:t>
            </a:r>
            <a:endParaRPr lang="pl-PL" altLang="pl-PL" b="1" dirty="0">
              <a:solidFill>
                <a:srgbClr val="002060"/>
              </a:solidFill>
              <a:latin typeface="Arial" panose="020B0604020202020204" pitchFamily="34" charset="0"/>
              <a:cs typeface="Arial" panose="020B0604020202020204" pitchFamily="34" charset="0"/>
            </a:endParaRPr>
          </a:p>
          <a:p>
            <a:pPr algn="ctr">
              <a:lnSpc>
                <a:spcPct val="80000"/>
              </a:lnSpc>
            </a:pPr>
            <a:r>
              <a:rPr lang="pl-PL" altLang="pl-PL" b="1" dirty="0" smtClean="0">
                <a:solidFill>
                  <a:srgbClr val="002060"/>
                </a:solidFill>
                <a:latin typeface="Arial" panose="020B0604020202020204" pitchFamily="34" charset="0"/>
                <a:cs typeface="Arial" panose="020B0604020202020204" pitchFamily="34" charset="0"/>
              </a:rPr>
              <a:t> Art</a:t>
            </a:r>
            <a:r>
              <a:rPr lang="pl-PL" altLang="pl-PL" b="1" dirty="0">
                <a:solidFill>
                  <a:srgbClr val="002060"/>
                </a:solidFill>
                <a:latin typeface="Arial" panose="020B0604020202020204" pitchFamily="34" charset="0"/>
                <a:cs typeface="Arial" panose="020B0604020202020204" pitchFamily="34" charset="0"/>
              </a:rPr>
              <a:t>. </a:t>
            </a:r>
            <a:r>
              <a:rPr lang="pl-PL" altLang="pl-PL" b="1" dirty="0" smtClean="0">
                <a:solidFill>
                  <a:srgbClr val="002060"/>
                </a:solidFill>
                <a:latin typeface="Arial" panose="020B0604020202020204" pitchFamily="34" charset="0"/>
                <a:cs typeface="Arial" panose="020B0604020202020204" pitchFamily="34" charset="0"/>
              </a:rPr>
              <a:t>17</a:t>
            </a:r>
            <a:endParaRPr lang="pl-PL" altLang="pl-PL" b="1" dirty="0">
              <a:solidFill>
                <a:srgbClr val="002060"/>
              </a:solidFill>
              <a:latin typeface="Arial" panose="020B0604020202020204" pitchFamily="34" charset="0"/>
              <a:cs typeface="Arial" panose="020B0604020202020204" pitchFamily="34" charset="0"/>
            </a:endParaRPr>
          </a:p>
          <a:p>
            <a:pPr algn="just">
              <a:lnSpc>
                <a:spcPct val="80000"/>
              </a:lnSpc>
            </a:pPr>
            <a:r>
              <a:rPr lang="pl-PL" altLang="pl-PL" b="1" i="1" dirty="0" smtClean="0">
                <a:solidFill>
                  <a:srgbClr val="002060"/>
                </a:solidFill>
                <a:latin typeface="Arial" panose="020B0604020202020204" pitchFamily="34" charset="0"/>
                <a:cs typeface="Arial" panose="020B0604020202020204" pitchFamily="34" charset="0"/>
              </a:rPr>
              <a:t>1.Nikt </a:t>
            </a:r>
            <a:r>
              <a:rPr lang="pl-PL" altLang="pl-PL" b="1" i="1" dirty="0">
                <a:solidFill>
                  <a:srgbClr val="002060"/>
                </a:solidFill>
                <a:latin typeface="Arial" panose="020B0604020202020204" pitchFamily="34" charset="0"/>
                <a:cs typeface="Arial" panose="020B0604020202020204" pitchFamily="34" charset="0"/>
              </a:rPr>
              <a:t>nie może być narażony na samowolną lub bezprawną ingerencję w jego życie prywatne, rodzinne, dom czy </a:t>
            </a:r>
            <a:r>
              <a:rPr lang="pl-PL" altLang="pl-PL" b="1" i="1" dirty="0" smtClean="0">
                <a:solidFill>
                  <a:srgbClr val="002060"/>
                </a:solidFill>
                <a:latin typeface="Arial" panose="020B0604020202020204" pitchFamily="34" charset="0"/>
                <a:cs typeface="Arial" panose="020B0604020202020204" pitchFamily="34" charset="0"/>
              </a:rPr>
              <a:t>korespondencję , </a:t>
            </a:r>
            <a:r>
              <a:rPr lang="pl-PL" b="1" i="1" dirty="0" smtClean="0">
                <a:solidFill>
                  <a:srgbClr val="002060"/>
                </a:solidFill>
                <a:latin typeface="Arial" panose="020B0604020202020204" pitchFamily="34" charset="0"/>
                <a:cs typeface="Arial" panose="020B0604020202020204" pitchFamily="34" charset="0"/>
              </a:rPr>
              <a:t>ani </a:t>
            </a:r>
            <a:r>
              <a:rPr lang="pl-PL" b="1" i="1" dirty="0">
                <a:solidFill>
                  <a:srgbClr val="002060"/>
                </a:solidFill>
                <a:latin typeface="Arial" panose="020B0604020202020204" pitchFamily="34" charset="0"/>
                <a:cs typeface="Arial" panose="020B0604020202020204" pitchFamily="34" charset="0"/>
              </a:rPr>
              <a:t>też na bezprawne zamachy na jego cześć i dobre imię. </a:t>
            </a:r>
            <a:endParaRPr lang="pl-PL" altLang="pl-PL" b="1" i="1" dirty="0" smtClean="0">
              <a:solidFill>
                <a:srgbClr val="002060"/>
              </a:solidFill>
              <a:latin typeface="Arial" panose="020B0604020202020204" pitchFamily="34" charset="0"/>
              <a:cs typeface="Arial" panose="020B0604020202020204" pitchFamily="34" charset="0"/>
            </a:endParaRPr>
          </a:p>
          <a:p>
            <a:pPr algn="just">
              <a:lnSpc>
                <a:spcPct val="80000"/>
              </a:lnSpc>
            </a:pPr>
            <a:r>
              <a:rPr lang="pl-PL" altLang="pl-PL" b="1" i="1" dirty="0" smtClean="0">
                <a:solidFill>
                  <a:srgbClr val="002060"/>
                </a:solidFill>
                <a:latin typeface="Arial" panose="020B0604020202020204" pitchFamily="34" charset="0"/>
                <a:cs typeface="Arial" panose="020B0604020202020204" pitchFamily="34" charset="0"/>
              </a:rPr>
              <a:t>2.Każdy </a:t>
            </a:r>
            <a:r>
              <a:rPr lang="pl-PL" altLang="pl-PL" b="1" i="1" dirty="0">
                <a:solidFill>
                  <a:srgbClr val="002060"/>
                </a:solidFill>
                <a:latin typeface="Arial" panose="020B0604020202020204" pitchFamily="34" charset="0"/>
                <a:cs typeface="Arial" panose="020B0604020202020204" pitchFamily="34" charset="0"/>
              </a:rPr>
              <a:t>ma prawo do ochrony prawnej przed tego rodzaju ingerencjami i </a:t>
            </a:r>
            <a:r>
              <a:rPr lang="pl-PL" altLang="pl-PL" b="1" i="1" dirty="0" smtClean="0">
                <a:solidFill>
                  <a:srgbClr val="002060"/>
                </a:solidFill>
                <a:latin typeface="Arial" panose="020B0604020202020204" pitchFamily="34" charset="0"/>
                <a:cs typeface="Arial" panose="020B0604020202020204" pitchFamily="34" charset="0"/>
              </a:rPr>
              <a:t>zamacham</a:t>
            </a:r>
            <a:r>
              <a:rPr lang="pl-PL" altLang="pl-PL" sz="2000" b="1" i="1" dirty="0" smtClean="0">
                <a:solidFill>
                  <a:srgbClr val="002060"/>
                </a:solidFill>
                <a:latin typeface="Arial" panose="020B0604020202020204" pitchFamily="34" charset="0"/>
                <a:cs typeface="Arial" panose="020B0604020202020204" pitchFamily="34" charset="0"/>
              </a:rPr>
              <a:t>i</a:t>
            </a:r>
            <a:r>
              <a:rPr lang="pl-PL" altLang="pl-PL" sz="2000" b="1" i="1" dirty="0">
                <a:solidFill>
                  <a:srgbClr val="00206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482578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827583" y="1127423"/>
            <a:ext cx="7400925" cy="5139869"/>
          </a:xfrm>
          <a:prstGeom prst="rect">
            <a:avLst/>
          </a:prstGeom>
        </p:spPr>
        <p:txBody>
          <a:bodyPr wrap="square">
            <a:spAutoFit/>
          </a:bodyPr>
          <a:lstStyle/>
          <a:p>
            <a:r>
              <a:rPr lang="pl-PL" altLang="pl-PL" sz="2000" b="1" dirty="0" smtClean="0">
                <a:latin typeface="Arial" panose="020B0604020202020204" pitchFamily="34" charset="0"/>
                <a:cs typeface="Arial" panose="020B0604020202020204" pitchFamily="34" charset="0"/>
              </a:rPr>
              <a:t>• Konwencja </a:t>
            </a:r>
            <a:r>
              <a:rPr lang="pl-PL" altLang="pl-PL" sz="2000" b="1" dirty="0">
                <a:latin typeface="Arial" panose="020B0604020202020204" pitchFamily="34" charset="0"/>
                <a:cs typeface="Arial" panose="020B0604020202020204" pitchFamily="34" charset="0"/>
              </a:rPr>
              <a:t>o ochronie praw człowieka i podstawowych </a:t>
            </a:r>
            <a:r>
              <a:rPr lang="pl-PL" altLang="pl-PL" sz="2000" b="1" dirty="0" smtClean="0">
                <a:latin typeface="Arial" panose="020B0604020202020204" pitchFamily="34" charset="0"/>
                <a:cs typeface="Arial" panose="020B0604020202020204" pitchFamily="34" charset="0"/>
              </a:rPr>
              <a:t>  </a:t>
            </a:r>
          </a:p>
          <a:p>
            <a:r>
              <a:rPr lang="pl-PL" altLang="pl-PL" sz="2000" b="1" dirty="0">
                <a:latin typeface="Arial" panose="020B0604020202020204" pitchFamily="34" charset="0"/>
                <a:cs typeface="Arial" panose="020B0604020202020204" pitchFamily="34" charset="0"/>
              </a:rPr>
              <a:t> </a:t>
            </a:r>
            <a:r>
              <a:rPr lang="pl-PL" altLang="pl-PL" sz="2000" b="1" dirty="0" smtClean="0">
                <a:latin typeface="Arial" panose="020B0604020202020204" pitchFamily="34" charset="0"/>
                <a:cs typeface="Arial" panose="020B0604020202020204" pitchFamily="34" charset="0"/>
              </a:rPr>
              <a:t> wolności z 1950 roku</a:t>
            </a:r>
          </a:p>
          <a:p>
            <a:endParaRPr lang="pl-PL" altLang="pl-PL" b="1" dirty="0" smtClean="0">
              <a:latin typeface="Arial" panose="020B0604020202020204" pitchFamily="34" charset="0"/>
              <a:cs typeface="Arial" panose="020B0604020202020204" pitchFamily="34" charset="0"/>
            </a:endParaRPr>
          </a:p>
          <a:p>
            <a:pPr algn="ctr"/>
            <a:r>
              <a:rPr lang="pl-PL" altLang="pl-PL" b="1" dirty="0" smtClean="0">
                <a:latin typeface="Arial" panose="020B0604020202020204" pitchFamily="34" charset="0"/>
                <a:cs typeface="Arial" panose="020B0604020202020204" pitchFamily="34" charset="0"/>
              </a:rPr>
              <a:t>Art.8 </a:t>
            </a:r>
          </a:p>
          <a:p>
            <a:pPr algn="just"/>
            <a:endParaRPr lang="pl-PL" altLang="pl-PL" dirty="0" smtClean="0">
              <a:latin typeface="Arial" panose="020B0604020202020204" pitchFamily="34" charset="0"/>
              <a:cs typeface="Arial" panose="020B0604020202020204" pitchFamily="34" charset="0"/>
            </a:endParaRPr>
          </a:p>
          <a:p>
            <a:pPr algn="just">
              <a:buAutoNum type="arabicPeriod"/>
            </a:pPr>
            <a:r>
              <a:rPr lang="pl-PL" altLang="pl-PL" dirty="0" smtClean="0">
                <a:latin typeface="Arial" panose="020B0604020202020204" pitchFamily="34" charset="0"/>
                <a:cs typeface="Arial" panose="020B0604020202020204" pitchFamily="34" charset="0"/>
              </a:rPr>
              <a:t>Każda </a:t>
            </a:r>
            <a:r>
              <a:rPr lang="pl-PL" altLang="pl-PL" dirty="0">
                <a:latin typeface="Arial" panose="020B0604020202020204" pitchFamily="34" charset="0"/>
                <a:cs typeface="Arial" panose="020B0604020202020204" pitchFamily="34" charset="0"/>
              </a:rPr>
              <a:t>osoba ma prawo do poszanowania jej życia </a:t>
            </a:r>
            <a:r>
              <a:rPr lang="pl-PL" altLang="pl-PL" dirty="0" smtClean="0">
                <a:latin typeface="Arial" panose="020B0604020202020204" pitchFamily="34" charset="0"/>
                <a:cs typeface="Arial" panose="020B0604020202020204" pitchFamily="34" charset="0"/>
              </a:rPr>
              <a:t>prywatnego                 i </a:t>
            </a:r>
            <a:r>
              <a:rPr lang="pl-PL" altLang="pl-PL" dirty="0">
                <a:latin typeface="Arial" panose="020B0604020202020204" pitchFamily="34" charset="0"/>
                <a:cs typeface="Arial" panose="020B0604020202020204" pitchFamily="34" charset="0"/>
              </a:rPr>
              <a:t>rodzinnego, jej domu i jej korespondencji</a:t>
            </a:r>
            <a:r>
              <a:rPr lang="pl-PL" altLang="pl-PL" dirty="0" smtClean="0">
                <a:latin typeface="Arial" panose="020B0604020202020204" pitchFamily="34" charset="0"/>
                <a:cs typeface="Arial" panose="020B0604020202020204" pitchFamily="34" charset="0"/>
              </a:rPr>
              <a:t>.</a:t>
            </a:r>
          </a:p>
          <a:p>
            <a:pPr algn="just"/>
            <a:endParaRPr lang="pl-PL" altLang="pl-PL" dirty="0">
              <a:latin typeface="Arial" panose="020B0604020202020204" pitchFamily="34" charset="0"/>
              <a:cs typeface="Arial" panose="020B0604020202020204" pitchFamily="34" charset="0"/>
            </a:endParaRPr>
          </a:p>
          <a:p>
            <a:pPr algn="just"/>
            <a:r>
              <a:rPr lang="pl-PL" altLang="pl-PL" dirty="0">
                <a:latin typeface="Arial" panose="020B0604020202020204" pitchFamily="34" charset="0"/>
                <a:cs typeface="Arial" panose="020B0604020202020204" pitchFamily="34" charset="0"/>
              </a:rPr>
              <a:t>2. Niedopuszczalna jest ingerencja władzy publicznej w korzystanie </a:t>
            </a:r>
            <a:r>
              <a:rPr lang="pl-PL" altLang="pl-PL" dirty="0" smtClean="0">
                <a:latin typeface="Arial" panose="020B0604020202020204" pitchFamily="34" charset="0"/>
                <a:cs typeface="Arial" panose="020B0604020202020204" pitchFamily="34" charset="0"/>
              </a:rPr>
              <a:t>               z </a:t>
            </a:r>
            <a:r>
              <a:rPr lang="pl-PL" altLang="pl-PL" dirty="0">
                <a:latin typeface="Arial" panose="020B0604020202020204" pitchFamily="34" charset="0"/>
                <a:cs typeface="Arial" panose="020B0604020202020204" pitchFamily="34" charset="0"/>
              </a:rPr>
              <a:t>tego prawa, za wyjątkiem przypadków, które są zgodne z  </a:t>
            </a:r>
            <a:r>
              <a:rPr lang="pl-PL" altLang="pl-PL" dirty="0" smtClean="0">
                <a:latin typeface="Arial" panose="020B0604020202020204" pitchFamily="34" charset="0"/>
                <a:cs typeface="Arial" panose="020B0604020202020204" pitchFamily="34" charset="0"/>
              </a:rPr>
              <a:t>prawem                </a:t>
            </a:r>
            <a:r>
              <a:rPr lang="pl-PL" altLang="pl-PL" dirty="0">
                <a:latin typeface="Arial" panose="020B0604020202020204" pitchFamily="34" charset="0"/>
                <a:cs typeface="Arial" panose="020B0604020202020204" pitchFamily="34" charset="0"/>
              </a:rPr>
              <a:t>i </a:t>
            </a:r>
            <a:r>
              <a:rPr lang="pl-PL" altLang="pl-PL" dirty="0" smtClean="0">
                <a:latin typeface="Arial" panose="020B0604020202020204" pitchFamily="34" charset="0"/>
                <a:cs typeface="Arial" panose="020B0604020202020204" pitchFamily="34" charset="0"/>
              </a:rPr>
              <a:t>konieczne w </a:t>
            </a:r>
            <a:r>
              <a:rPr lang="pl-PL" altLang="pl-PL" dirty="0">
                <a:latin typeface="Arial" panose="020B0604020202020204" pitchFamily="34" charset="0"/>
                <a:cs typeface="Arial" panose="020B0604020202020204" pitchFamily="34" charset="0"/>
              </a:rPr>
              <a:t>demokratycznym społeczeństwie </a:t>
            </a:r>
            <a:r>
              <a:rPr lang="pl-PL" altLang="pl-PL" dirty="0" smtClean="0">
                <a:latin typeface="Arial" panose="020B0604020202020204" pitchFamily="34" charset="0"/>
                <a:cs typeface="Arial" panose="020B0604020202020204" pitchFamily="34" charset="0"/>
              </a:rPr>
              <a:t>z uwagi na bezpieczeństwo państwowe, bezpieczeństwo </a:t>
            </a:r>
            <a:r>
              <a:rPr lang="pl-PL" altLang="pl-PL" dirty="0">
                <a:latin typeface="Arial" panose="020B0604020202020204" pitchFamily="34" charset="0"/>
                <a:cs typeface="Arial" panose="020B0604020202020204" pitchFamily="34" charset="0"/>
              </a:rPr>
              <a:t>publicznego lub </a:t>
            </a:r>
            <a:r>
              <a:rPr lang="pl-PL" altLang="pl-PL" dirty="0" smtClean="0">
                <a:latin typeface="Arial" panose="020B0604020202020204" pitchFamily="34" charset="0"/>
                <a:cs typeface="Arial" panose="020B0604020202020204" pitchFamily="34" charset="0"/>
              </a:rPr>
              <a:t>dobrobyt gospodarczy </a:t>
            </a:r>
            <a:r>
              <a:rPr lang="pl-PL" altLang="pl-PL" dirty="0">
                <a:latin typeface="Arial" panose="020B0604020202020204" pitchFamily="34" charset="0"/>
                <a:cs typeface="Arial" panose="020B0604020202020204" pitchFamily="34" charset="0"/>
              </a:rPr>
              <a:t>kraju, </a:t>
            </a:r>
            <a:r>
              <a:rPr lang="pl-PL" altLang="pl-PL" dirty="0" smtClean="0">
                <a:latin typeface="Arial" panose="020B0604020202020204" pitchFamily="34" charset="0"/>
                <a:cs typeface="Arial" panose="020B0604020202020204" pitchFamily="34" charset="0"/>
              </a:rPr>
              <a:t>ochronę porządku lub zapobieganie przestępstwom, </a:t>
            </a:r>
            <a:r>
              <a:rPr lang="pl-PL" altLang="pl-PL" dirty="0">
                <a:latin typeface="Arial" panose="020B0604020202020204" pitchFamily="34" charset="0"/>
                <a:cs typeface="Arial" panose="020B0604020202020204" pitchFamily="34" charset="0"/>
              </a:rPr>
              <a:t>ochronę </a:t>
            </a:r>
            <a:r>
              <a:rPr lang="pl-PL" altLang="pl-PL" dirty="0" smtClean="0">
                <a:latin typeface="Arial" panose="020B0604020202020204" pitchFamily="34" charset="0"/>
                <a:cs typeface="Arial" panose="020B0604020202020204" pitchFamily="34" charset="0"/>
              </a:rPr>
              <a:t>zdrowia i moralności lub ochronę </a:t>
            </a:r>
            <a:r>
              <a:rPr lang="pl-PL" altLang="pl-PL" dirty="0">
                <a:latin typeface="Arial" panose="020B0604020202020204" pitchFamily="34" charset="0"/>
                <a:cs typeface="Arial" panose="020B0604020202020204" pitchFamily="34" charset="0"/>
              </a:rPr>
              <a:t>praw </a:t>
            </a:r>
            <a:r>
              <a:rPr lang="pl-PL" altLang="pl-PL" dirty="0" smtClean="0">
                <a:latin typeface="Arial" panose="020B0604020202020204" pitchFamily="34" charset="0"/>
                <a:cs typeface="Arial" panose="020B0604020202020204" pitchFamily="34" charset="0"/>
              </a:rPr>
              <a:t>               i </a:t>
            </a:r>
            <a:r>
              <a:rPr lang="pl-PL" altLang="pl-PL" dirty="0">
                <a:latin typeface="Arial" panose="020B0604020202020204" pitchFamily="34" charset="0"/>
                <a:cs typeface="Arial" panose="020B0604020202020204" pitchFamily="34" charset="0"/>
              </a:rPr>
              <a:t>wolności innych </a:t>
            </a:r>
            <a:r>
              <a:rPr lang="pl-PL" altLang="pl-PL" dirty="0" smtClean="0">
                <a:latin typeface="Arial" panose="020B0604020202020204" pitchFamily="34" charset="0"/>
                <a:cs typeface="Arial" panose="020B0604020202020204" pitchFamily="34" charset="0"/>
              </a:rPr>
              <a:t>osób.</a:t>
            </a:r>
            <a:endParaRPr lang="pl-PL" altLang="pl-PL" dirty="0">
              <a:latin typeface="Arial" panose="020B0604020202020204" pitchFamily="34" charset="0"/>
              <a:cs typeface="Arial" panose="020B0604020202020204" pitchFamily="34" charset="0"/>
            </a:endParaRPr>
          </a:p>
          <a:p>
            <a:endParaRPr lang="pl-PL" b="1" dirty="0"/>
          </a:p>
          <a:p>
            <a:endParaRPr lang="pl-PL" b="1" dirty="0" smtClean="0"/>
          </a:p>
          <a:p>
            <a:endParaRPr lang="pl-PL" b="1" dirty="0"/>
          </a:p>
        </p:txBody>
      </p:sp>
    </p:spTree>
    <p:extLst>
      <p:ext uri="{BB962C8B-B14F-4D97-AF65-F5344CB8AC3E}">
        <p14:creationId xmlns:p14="http://schemas.microsoft.com/office/powerpoint/2010/main" val="3482578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rostokąt 4"/>
          <p:cNvSpPr/>
          <p:nvPr/>
        </p:nvSpPr>
        <p:spPr>
          <a:xfrm>
            <a:off x="629753" y="1175048"/>
            <a:ext cx="7598756" cy="4524315"/>
          </a:xfrm>
          <a:prstGeom prst="rect">
            <a:avLst/>
          </a:prstGeom>
        </p:spPr>
        <p:txBody>
          <a:bodyPr wrap="square">
            <a:spAutoFit/>
          </a:bodyPr>
          <a:lstStyle/>
          <a:p>
            <a:pPr algn="ctr"/>
            <a:r>
              <a:rPr lang="pl-PL" altLang="pl-PL" b="1" dirty="0"/>
              <a:t>• </a:t>
            </a:r>
            <a:r>
              <a:rPr lang="pl-PL" altLang="pl-PL" b="1" dirty="0" smtClean="0">
                <a:latin typeface="Arial" charset="0"/>
              </a:rPr>
              <a:t>Karta </a:t>
            </a:r>
            <a:r>
              <a:rPr lang="pl-PL" altLang="pl-PL" b="1" dirty="0">
                <a:latin typeface="Arial" charset="0"/>
              </a:rPr>
              <a:t>Praw Podstawowych Unii Europejskiej </a:t>
            </a:r>
            <a:r>
              <a:rPr lang="pl-PL" altLang="pl-PL" b="1" dirty="0" smtClean="0">
                <a:latin typeface="Arial" charset="0"/>
              </a:rPr>
              <a:t> </a:t>
            </a:r>
          </a:p>
          <a:p>
            <a:pPr algn="ctr"/>
            <a:r>
              <a:rPr lang="pl-PL" altLang="pl-PL" b="1" dirty="0" smtClean="0">
                <a:latin typeface="Arial" charset="0"/>
              </a:rPr>
              <a:t>(7 grudnia 2000 roku Nicea)</a:t>
            </a:r>
          </a:p>
          <a:p>
            <a:pPr algn="ctr"/>
            <a:endParaRPr lang="pl-PL" altLang="pl-PL" b="1" dirty="0">
              <a:latin typeface="Arial" charset="0"/>
            </a:endParaRPr>
          </a:p>
          <a:p>
            <a:pPr algn="ctr"/>
            <a:r>
              <a:rPr lang="pl-PL" altLang="pl-PL" b="1" dirty="0" smtClean="0">
                <a:latin typeface="Arial" charset="0"/>
              </a:rPr>
              <a:t>Art.7</a:t>
            </a:r>
          </a:p>
          <a:p>
            <a:pPr algn="ctr"/>
            <a:endParaRPr lang="pl-PL" altLang="pl-PL" b="1" dirty="0" smtClean="0">
              <a:solidFill>
                <a:srgbClr val="002060"/>
              </a:solidFill>
              <a:latin typeface="Arial" charset="0"/>
            </a:endParaRPr>
          </a:p>
          <a:p>
            <a:pPr algn="just"/>
            <a:r>
              <a:rPr lang="pl-PL" dirty="0">
                <a:latin typeface="Arial" panose="020B0604020202020204" pitchFamily="34" charset="0"/>
                <a:cs typeface="Arial" panose="020B0604020202020204" pitchFamily="34" charset="0"/>
              </a:rPr>
              <a:t>Każdy ma prawo do poszanowania życia prywatnego i rodzinnego, domu i komunikowania się.</a:t>
            </a:r>
            <a:endParaRPr lang="pl-PL" altLang="pl-PL" dirty="0">
              <a:latin typeface="Arial" panose="020B0604020202020204" pitchFamily="34" charset="0"/>
              <a:cs typeface="Arial" panose="020B0604020202020204" pitchFamily="34" charset="0"/>
            </a:endParaRPr>
          </a:p>
          <a:p>
            <a:pPr algn="ctr"/>
            <a:r>
              <a:rPr lang="pl-PL" altLang="pl-PL" b="1" dirty="0" smtClean="0">
                <a:latin typeface="Arial" charset="0"/>
              </a:rPr>
              <a:t>Art.8 </a:t>
            </a:r>
          </a:p>
          <a:p>
            <a:pPr algn="just"/>
            <a:r>
              <a:rPr lang="pl-PL" altLang="pl-PL" b="1" u="sng" dirty="0" smtClean="0">
                <a:latin typeface="Arial" charset="0"/>
              </a:rPr>
              <a:t>Ochrona </a:t>
            </a:r>
            <a:r>
              <a:rPr lang="pl-PL" altLang="pl-PL" b="1" u="sng" dirty="0">
                <a:latin typeface="Arial" charset="0"/>
              </a:rPr>
              <a:t>danych </a:t>
            </a:r>
            <a:r>
              <a:rPr lang="pl-PL" altLang="pl-PL" b="1" u="sng" dirty="0" smtClean="0">
                <a:latin typeface="Arial" charset="0"/>
              </a:rPr>
              <a:t>osobowych</a:t>
            </a:r>
          </a:p>
          <a:p>
            <a:pPr algn="just"/>
            <a:r>
              <a:rPr lang="pl-PL" altLang="pl-PL" dirty="0" smtClean="0">
                <a:latin typeface="Arial" panose="020B0604020202020204" pitchFamily="34" charset="0"/>
                <a:cs typeface="Arial" panose="020B0604020202020204" pitchFamily="34" charset="0"/>
              </a:rPr>
              <a:t>1.Każdy</a:t>
            </a:r>
            <a:r>
              <a:rPr lang="pl-PL" dirty="0" smtClean="0">
                <a:latin typeface="Arial" panose="020B0604020202020204" pitchFamily="34" charset="0"/>
                <a:cs typeface="Arial" panose="020B0604020202020204" pitchFamily="34" charset="0"/>
              </a:rPr>
              <a:t>ma </a:t>
            </a:r>
            <a:r>
              <a:rPr lang="pl-PL" dirty="0">
                <a:latin typeface="Arial" panose="020B0604020202020204" pitchFamily="34" charset="0"/>
                <a:cs typeface="Arial" panose="020B0604020202020204" pitchFamily="34" charset="0"/>
              </a:rPr>
              <a:t>prawo do ochrony danych osobowych, które go dotyczą.</a:t>
            </a:r>
            <a:endParaRPr lang="pl-PL" altLang="pl-PL" dirty="0">
              <a:latin typeface="Arial" panose="020B0604020202020204" pitchFamily="34" charset="0"/>
              <a:cs typeface="Arial" panose="020B0604020202020204" pitchFamily="34" charset="0"/>
            </a:endParaRPr>
          </a:p>
          <a:p>
            <a:pPr algn="just">
              <a:buFont typeface="Wingdings" pitchFamily="2" charset="2"/>
              <a:buNone/>
            </a:pPr>
            <a:r>
              <a:rPr lang="pl-PL" altLang="pl-PL" dirty="0" smtClean="0">
                <a:latin typeface="Arial" charset="0"/>
              </a:rPr>
              <a:t>2.Dane </a:t>
            </a:r>
            <a:r>
              <a:rPr lang="pl-PL" altLang="pl-PL" dirty="0">
                <a:latin typeface="Arial" charset="0"/>
              </a:rPr>
              <a:t>te muszą być przetwarzane rzetelnie  w określonych celach i za zgodą osoby zainteresowanej lub na innej uzasadnionej podstawie przewidzianej ustawą. Każda osoba ma </a:t>
            </a:r>
            <a:r>
              <a:rPr lang="pl-PL" altLang="pl-PL" dirty="0" smtClean="0">
                <a:latin typeface="Arial" charset="0"/>
              </a:rPr>
              <a:t>prawo </a:t>
            </a:r>
            <a:r>
              <a:rPr lang="pl-PL" altLang="pl-PL" dirty="0">
                <a:latin typeface="Arial" charset="0"/>
              </a:rPr>
              <a:t>dostępu do zebranych danych, które jej dotyczą i prawo do dokonania ich sprostowania</a:t>
            </a:r>
            <a:r>
              <a:rPr lang="pl-PL" altLang="pl-PL" dirty="0" smtClean="0">
                <a:latin typeface="Arial" charset="0"/>
              </a:rPr>
              <a:t>.</a:t>
            </a:r>
            <a:endParaRPr lang="pl-PL" altLang="pl-PL" dirty="0">
              <a:latin typeface="Arial" charset="0"/>
            </a:endParaRPr>
          </a:p>
          <a:p>
            <a:pPr>
              <a:buFont typeface="Wingdings" pitchFamily="2" charset="2"/>
              <a:buNone/>
            </a:pPr>
            <a:r>
              <a:rPr lang="pl-PL" altLang="pl-PL" dirty="0" smtClean="0">
                <a:latin typeface="Arial" charset="0"/>
              </a:rPr>
              <a:t>3.Przestrzeganie </a:t>
            </a:r>
            <a:r>
              <a:rPr lang="pl-PL" altLang="pl-PL" dirty="0">
                <a:latin typeface="Arial" charset="0"/>
              </a:rPr>
              <a:t>tych zasad podlega kontroli niezależnego </a:t>
            </a:r>
            <a:r>
              <a:rPr lang="pl-PL" altLang="pl-PL" dirty="0" smtClean="0">
                <a:latin typeface="Arial" charset="0"/>
              </a:rPr>
              <a:t>organu</a:t>
            </a:r>
            <a:r>
              <a:rPr lang="pl-PL" altLang="pl-PL" dirty="0">
                <a:latin typeface="Arial" charset="0"/>
              </a:rPr>
              <a:t>.</a:t>
            </a:r>
          </a:p>
          <a:p>
            <a:pPr algn="just">
              <a:buFont typeface="Wingdings" pitchFamily="2" charset="2"/>
              <a:buNone/>
            </a:pPr>
            <a:endParaRPr lang="pl-PL" altLang="pl-PL" dirty="0">
              <a:latin typeface="Arial" charset="0"/>
            </a:endParaRPr>
          </a:p>
        </p:txBody>
      </p:sp>
    </p:spTree>
    <p:extLst>
      <p:ext uri="{BB962C8B-B14F-4D97-AF65-F5344CB8AC3E}">
        <p14:creationId xmlns:p14="http://schemas.microsoft.com/office/powerpoint/2010/main" val="2104803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60648"/>
            <a:ext cx="27924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53" y="260648"/>
            <a:ext cx="13239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755575" y="1127423"/>
            <a:ext cx="7472933" cy="4770537"/>
          </a:xfrm>
          <a:prstGeom prst="rect">
            <a:avLst/>
          </a:prstGeom>
        </p:spPr>
        <p:txBody>
          <a:bodyPr wrap="square">
            <a:spAutoFit/>
          </a:bodyPr>
          <a:lstStyle/>
          <a:p>
            <a:pPr algn="just"/>
            <a:r>
              <a:rPr lang="pl-PL" altLang="pl-PL" sz="1600" dirty="0" smtClean="0">
                <a:latin typeface="Arial" panose="020B0604020202020204" pitchFamily="34" charset="0"/>
                <a:cs typeface="Arial" panose="020B0604020202020204" pitchFamily="34" charset="0"/>
              </a:rPr>
              <a:t>Zauważyć należy, że w Europie jaką znamy współcześnie, pierwszymi krajami, które zaczęły zwracać baczniejszą uwagę na konieczność regulacji prawnych, dotyczących ochrony danych osobowych były przede wszystkim Niemcy                      i Szwecja.</a:t>
            </a:r>
          </a:p>
          <a:p>
            <a:pPr algn="just"/>
            <a:endParaRPr lang="pl-PL" altLang="pl-PL" sz="1600" dirty="0">
              <a:latin typeface="Arial" panose="020B0604020202020204" pitchFamily="34" charset="0"/>
              <a:cs typeface="Arial" panose="020B0604020202020204" pitchFamily="34" charset="0"/>
            </a:endParaRPr>
          </a:p>
          <a:p>
            <a:pPr algn="just"/>
            <a:r>
              <a:rPr lang="pl-PL" sz="1600" dirty="0">
                <a:latin typeface="Arial" panose="020B0604020202020204" pitchFamily="34" charset="0"/>
                <a:cs typeface="Arial" panose="020B0604020202020204" pitchFamily="34" charset="0"/>
              </a:rPr>
              <a:t>Pierwsze </a:t>
            </a:r>
            <a:r>
              <a:rPr lang="pl-PL" sz="1600" dirty="0" smtClean="0">
                <a:latin typeface="Arial" panose="020B0604020202020204" pitchFamily="34" charset="0"/>
                <a:cs typeface="Arial" panose="020B0604020202020204" pitchFamily="34" charset="0"/>
              </a:rPr>
              <a:t>kompleksowe </a:t>
            </a:r>
            <a:r>
              <a:rPr lang="pl-PL" sz="1600" dirty="0">
                <a:latin typeface="Arial" panose="020B0604020202020204" pitchFamily="34" charset="0"/>
                <a:cs typeface="Arial" panose="020B0604020202020204" pitchFamily="34" charset="0"/>
              </a:rPr>
              <a:t>i powszechnie obowiązujące akty </a:t>
            </a:r>
            <a:r>
              <a:rPr lang="pl-PL" sz="1600" dirty="0" smtClean="0">
                <a:latin typeface="Arial" panose="020B0604020202020204" pitchFamily="34" charset="0"/>
                <a:cs typeface="Arial" panose="020B0604020202020204" pitchFamily="34" charset="0"/>
              </a:rPr>
              <a:t>prawne, </a:t>
            </a:r>
            <a:r>
              <a:rPr lang="pl-PL" sz="1600" dirty="0">
                <a:latin typeface="Arial" panose="020B0604020202020204" pitchFamily="34" charset="0"/>
                <a:cs typeface="Arial" panose="020B0604020202020204" pitchFamily="34" charset="0"/>
              </a:rPr>
              <a:t>określające zasady przetwarzania danych osobowych powstały już w latach </a:t>
            </a:r>
            <a:r>
              <a:rPr lang="pl-PL" sz="1600" dirty="0" smtClean="0">
                <a:latin typeface="Arial" panose="020B0604020202020204" pitchFamily="34" charset="0"/>
                <a:cs typeface="Arial" panose="020B0604020202020204" pitchFamily="34" charset="0"/>
              </a:rPr>
              <a:t>70-tych                        w </a:t>
            </a:r>
            <a:r>
              <a:rPr lang="pl-PL" sz="1600" dirty="0">
                <a:latin typeface="Arial" panose="020B0604020202020204" pitchFamily="34" charset="0"/>
                <a:cs typeface="Arial" panose="020B0604020202020204" pitchFamily="34" charset="0"/>
              </a:rPr>
              <a:t>Europie Zachodniej, począwszy od </a:t>
            </a:r>
            <a:r>
              <a:rPr lang="pl-PL" sz="1600" dirty="0" smtClean="0">
                <a:latin typeface="Arial" panose="020B0604020202020204" pitchFamily="34" charset="0"/>
                <a:cs typeface="Arial" panose="020B0604020202020204" pitchFamily="34" charset="0"/>
              </a:rPr>
              <a:t>niemieckiej Hesji poprzez </a:t>
            </a:r>
            <a:r>
              <a:rPr lang="pl-PL" sz="1600" dirty="0">
                <a:latin typeface="Arial" panose="020B0604020202020204" pitchFamily="34" charset="0"/>
                <a:cs typeface="Arial" panose="020B0604020202020204" pitchFamily="34" charset="0"/>
              </a:rPr>
              <a:t>Szwecję, Danię, Norwegię, Francję i Luksemburg. Ustawy te, jak rów­nież ciągle rosnące zagrożenie ze strony niekontrolowanych banków danych do­prowadziło </a:t>
            </a:r>
            <a:r>
              <a:rPr lang="pl-PL" sz="1600" dirty="0" smtClean="0">
                <a:latin typeface="Arial" panose="020B0604020202020204" pitchFamily="34" charset="0"/>
                <a:cs typeface="Arial" panose="020B0604020202020204" pitchFamily="34" charset="0"/>
              </a:rPr>
              <a:t>                     do </a:t>
            </a:r>
            <a:r>
              <a:rPr lang="pl-PL" sz="1600" dirty="0">
                <a:latin typeface="Arial" panose="020B0604020202020204" pitchFamily="34" charset="0"/>
                <a:cs typeface="Arial" panose="020B0604020202020204" pitchFamily="34" charset="0"/>
              </a:rPr>
              <a:t>wydania dokumentu o za­sięgu </a:t>
            </a:r>
            <a:r>
              <a:rPr lang="pl-PL" sz="1600" dirty="0" smtClean="0">
                <a:latin typeface="Arial" panose="020B0604020202020204" pitchFamily="34" charset="0"/>
                <a:cs typeface="Arial" panose="020B0604020202020204" pitchFamily="34" charset="0"/>
              </a:rPr>
              <a:t>międzynarodowym, tj. </a:t>
            </a:r>
            <a:r>
              <a:rPr lang="pl-PL" sz="1600" dirty="0">
                <a:latin typeface="Arial" panose="020B0604020202020204" pitchFamily="34" charset="0"/>
                <a:cs typeface="Arial" panose="020B0604020202020204" pitchFamily="34" charset="0"/>
              </a:rPr>
              <a:t>Konwencji nr 108 Rady Europy z dnia 28 stycznia </a:t>
            </a:r>
            <a:r>
              <a:rPr lang="pl-PL" sz="1600" dirty="0" smtClean="0">
                <a:latin typeface="Arial" panose="020B0604020202020204" pitchFamily="34" charset="0"/>
                <a:cs typeface="Arial" panose="020B0604020202020204" pitchFamily="34" charset="0"/>
              </a:rPr>
              <a:t>1981 </a:t>
            </a:r>
            <a:r>
              <a:rPr lang="pl-PL" sz="1600" dirty="0">
                <a:latin typeface="Arial" panose="020B0604020202020204" pitchFamily="34" charset="0"/>
                <a:cs typeface="Arial" panose="020B0604020202020204" pitchFamily="34" charset="0"/>
              </a:rPr>
              <a:t>roku o ochronie osób w związku z automatycz­nym przetwarzaniem danych osobowych.</a:t>
            </a:r>
            <a:endParaRPr lang="pl-PL" altLang="pl-PL" sz="1600" dirty="0" smtClean="0">
              <a:latin typeface="Arial" panose="020B0604020202020204" pitchFamily="34" charset="0"/>
              <a:cs typeface="Arial" panose="020B0604020202020204" pitchFamily="34" charset="0"/>
            </a:endParaRPr>
          </a:p>
          <a:p>
            <a:pPr algn="just"/>
            <a:endParaRPr lang="pl-PL" altLang="pl-PL" sz="1600" dirty="0" smtClean="0">
              <a:latin typeface="Arial" panose="020B0604020202020204" pitchFamily="34" charset="0"/>
              <a:cs typeface="Arial" panose="020B0604020202020204" pitchFamily="34" charset="0"/>
            </a:endParaRPr>
          </a:p>
          <a:p>
            <a:pPr algn="just"/>
            <a:r>
              <a:rPr lang="pl-PL" altLang="pl-PL" sz="1600" dirty="0" smtClean="0">
                <a:latin typeface="Arial" panose="020B0604020202020204" pitchFamily="34" charset="0"/>
                <a:cs typeface="Arial" panose="020B0604020202020204" pitchFamily="34" charset="0"/>
              </a:rPr>
              <a:t>W 1983 roku niemiecki Trybunał Konstytucyjny orzekł z kolei o tym, że każdy </a:t>
            </a:r>
            <a:r>
              <a:rPr lang="pl-PL" altLang="pl-PL" sz="1600" dirty="0">
                <a:latin typeface="Arial" panose="020B0604020202020204" pitchFamily="34" charset="0"/>
                <a:cs typeface="Arial" panose="020B0604020202020204" pitchFamily="34" charset="0"/>
              </a:rPr>
              <a:t>ma prawo do decydowania, jakie </a:t>
            </a:r>
            <a:r>
              <a:rPr lang="pl-PL" altLang="pl-PL" sz="1600" dirty="0" smtClean="0">
                <a:latin typeface="Arial" panose="020B0604020202020204" pitchFamily="34" charset="0"/>
                <a:cs typeface="Arial" panose="020B0604020202020204" pitchFamily="34" charset="0"/>
              </a:rPr>
              <a:t>sprawy z </a:t>
            </a:r>
            <a:r>
              <a:rPr lang="pl-PL" altLang="pl-PL" sz="1600" dirty="0">
                <a:latin typeface="Arial" panose="020B0604020202020204" pitchFamily="34" charset="0"/>
                <a:cs typeface="Arial" panose="020B0604020202020204" pitchFamily="34" charset="0"/>
              </a:rPr>
              <a:t>jego życia prywatnego mogą być </a:t>
            </a:r>
            <a:r>
              <a:rPr lang="pl-PL" altLang="pl-PL" sz="1600" dirty="0" smtClean="0">
                <a:latin typeface="Arial" panose="020B0604020202020204" pitchFamily="34" charset="0"/>
                <a:cs typeface="Arial" panose="020B0604020202020204" pitchFamily="34" charset="0"/>
              </a:rPr>
              <a:t>ujawnione. Prawo to, określone zostało jako prawo do </a:t>
            </a:r>
            <a:r>
              <a:rPr lang="pl-PL" altLang="pl-PL" sz="1600" dirty="0">
                <a:latin typeface="Arial" panose="020B0604020202020204" pitchFamily="34" charset="0"/>
                <a:cs typeface="Arial" panose="020B0604020202020204" pitchFamily="34" charset="0"/>
              </a:rPr>
              <a:t>informacyjnego </a:t>
            </a:r>
            <a:r>
              <a:rPr lang="pl-PL" altLang="pl-PL" sz="1600" dirty="0" smtClean="0">
                <a:latin typeface="Arial" panose="020B0604020202020204" pitchFamily="34" charset="0"/>
                <a:cs typeface="Arial" panose="020B0604020202020204" pitchFamily="34" charset="0"/>
              </a:rPr>
              <a:t>samookreślenia, które wiąże </a:t>
            </a:r>
            <a:r>
              <a:rPr lang="pl-PL" altLang="pl-PL" sz="1600" dirty="0">
                <a:latin typeface="Arial" panose="020B0604020202020204" pitchFamily="34" charset="0"/>
                <a:cs typeface="Arial" panose="020B0604020202020204" pitchFamily="34" charset="0"/>
              </a:rPr>
              <a:t>się z ochroną szeroko określonych praw </a:t>
            </a:r>
            <a:r>
              <a:rPr lang="pl-PL" altLang="pl-PL" sz="1600" dirty="0" smtClean="0">
                <a:latin typeface="Arial" panose="020B0604020202020204" pitchFamily="34" charset="0"/>
                <a:cs typeface="Arial" panose="020B0604020202020204" pitchFamily="34" charset="0"/>
              </a:rPr>
              <a:t>osobowych, </a:t>
            </a:r>
            <a:r>
              <a:rPr lang="pl-PL" altLang="pl-PL" sz="1600" dirty="0">
                <a:latin typeface="Arial" panose="020B0604020202020204" pitchFamily="34" charset="0"/>
                <a:cs typeface="Arial" panose="020B0604020202020204" pitchFamily="34" charset="0"/>
              </a:rPr>
              <a:t>jak i elementem  koncepcji ochrony </a:t>
            </a:r>
            <a:r>
              <a:rPr lang="pl-PL" altLang="pl-PL" sz="1600" dirty="0" smtClean="0">
                <a:latin typeface="Arial" panose="020B0604020202020204" pitchFamily="34" charset="0"/>
                <a:cs typeface="Arial" panose="020B0604020202020204" pitchFamily="34" charset="0"/>
              </a:rPr>
              <a:t>prywatności.</a:t>
            </a:r>
            <a:endParaRPr lang="pl-PL" altLang="pl-PL"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82081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yleganie">
  <a:themeElements>
    <a:clrScheme name="Przylegani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zylegani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418</TotalTime>
  <Words>4051</Words>
  <Application>Microsoft Office PowerPoint</Application>
  <PresentationFormat>Pokaz na ekranie (4:3)</PresentationFormat>
  <Paragraphs>450</Paragraphs>
  <Slides>47</Slides>
  <Notes>3</Notes>
  <HiddenSlides>0</HiddenSlides>
  <MMClips>0</MMClips>
  <ScaleCrop>false</ScaleCrop>
  <HeadingPairs>
    <vt:vector size="4" baseType="variant">
      <vt:variant>
        <vt:lpstr>Motyw</vt:lpstr>
      </vt:variant>
      <vt:variant>
        <vt:i4>1</vt:i4>
      </vt:variant>
      <vt:variant>
        <vt:lpstr>Tytuły slajdów</vt:lpstr>
      </vt:variant>
      <vt:variant>
        <vt:i4>47</vt:i4>
      </vt:variant>
    </vt:vector>
  </HeadingPairs>
  <TitlesOfParts>
    <vt:vector size="48" baseType="lpstr">
      <vt:lpstr>Przyleganie</vt:lpstr>
      <vt:lpstr>                                                   Trener NGO       działania szkoleniowo - doradcze na rzecz rozwoju potencjału organizacji pozarządowych  w województwie  Kujawsko-Pomorskim             </vt:lpstr>
      <vt:lpstr>  Ochrona Danych Osobowych w praktyce                     w perspektywie nowego stanu prawnego (RODO)                                         – Szkolenie i warsztaty dla organizacji pozarządowych (NOG) z województwa Kujawsko - Pomorskiego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TSAS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Trener NGO - działania  szkoleniowo-doradcze na rzecz rozwoju potencjału organizacji pozarządowych w województwie  kujawsko-pomorskim</dc:title>
  <dc:creator>TSAS</dc:creator>
  <cp:lastModifiedBy>TSAS</cp:lastModifiedBy>
  <cp:revision>107</cp:revision>
  <dcterms:created xsi:type="dcterms:W3CDTF">2018-10-24T16:02:20Z</dcterms:created>
  <dcterms:modified xsi:type="dcterms:W3CDTF">2018-11-09T09:35:06Z</dcterms:modified>
</cp:coreProperties>
</file>